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96" r:id="rId4"/>
    <p:sldId id="297" r:id="rId5"/>
    <p:sldId id="298" r:id="rId6"/>
    <p:sldId id="299" r:id="rId7"/>
    <p:sldId id="300" r:id="rId8"/>
    <p:sldId id="301" r:id="rId9"/>
    <p:sldId id="302" r:id="rId10"/>
    <p:sldId id="303" r:id="rId11"/>
    <p:sldId id="304" r:id="rId12"/>
    <p:sldId id="30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6477" y="914400"/>
            <a:ext cx="10515600" cy="5087816"/>
          </a:xfrm>
        </p:spPr>
        <p:txBody>
          <a:bodyPr>
            <a:normAutofit fontScale="25000" lnSpcReduction="20000"/>
          </a:bodyPr>
          <a:lstStyle/>
          <a:p>
            <a:pPr marL="0" indent="0" algn="just" rtl="1">
              <a:buNone/>
            </a:pPr>
            <a:r>
              <a:rPr lang="ar-SA" sz="9600" dirty="0" smtClean="0"/>
              <a:t> </a:t>
            </a:r>
            <a:r>
              <a:rPr lang="en-GB" sz="9600" dirty="0" smtClean="0">
                <a:latin typeface="Simplified Arabic"/>
                <a:ea typeface="Times New Roman"/>
              </a:rPr>
              <a:t/>
            </a:r>
            <a:br>
              <a:rPr lang="en-GB" sz="9600" dirty="0" smtClean="0">
                <a:latin typeface="Simplified Arabic"/>
                <a:ea typeface="Times New Roman"/>
              </a:rPr>
            </a:br>
            <a:r>
              <a:rPr lang="en-GB" sz="9600" dirty="0" smtClean="0">
                <a:latin typeface="Simplified Arabic"/>
                <a:ea typeface="Times New Roman"/>
              </a:rPr>
              <a:t> -7</a:t>
            </a:r>
            <a:r>
              <a:rPr lang="ar-SA" sz="9600" dirty="0" smtClean="0">
                <a:ea typeface="Times New Roman"/>
                <a:cs typeface="Simplified Arabic"/>
              </a:rPr>
              <a:t>الغبار الصناعي </a:t>
            </a:r>
            <a:r>
              <a:rPr lang="en-GB" sz="9600" dirty="0" smtClean="0">
                <a:latin typeface="Simplified Arabic"/>
                <a:ea typeface="Times New Roman"/>
              </a:rPr>
              <a:t>                                   </a:t>
            </a:r>
            <a:r>
              <a:rPr lang="en-GB" sz="8000" dirty="0" smtClean="0">
                <a:latin typeface="Simplified Arabic"/>
                <a:ea typeface="Times New Roman"/>
              </a:rPr>
              <a:t>Artificial Dust</a:t>
            </a:r>
            <a:r>
              <a:rPr lang="en-GB" sz="8000" dirty="0">
                <a:latin typeface="Simplified Arabic"/>
                <a:ea typeface="Times New Roman"/>
              </a:rPr>
              <a:t/>
            </a:r>
            <a:br>
              <a:rPr lang="en-GB" sz="8000" dirty="0">
                <a:latin typeface="Simplified Arabic"/>
                <a:ea typeface="Times New Roman"/>
              </a:rPr>
            </a:br>
            <a:r>
              <a:rPr lang="ar-SA" sz="11200" dirty="0">
                <a:ea typeface="Times New Roman"/>
                <a:cs typeface="Simplified Arabic"/>
              </a:rPr>
              <a:t>يصدر من نشاط الصناعات المختلفة مثل صناعة الإسمنت والجبس والآجر، وعند تقطيع أحجار المرمر لإنتاج قطع البناء وتقطيع جذوع الأشجار في إنتاج الخشب وغيرها ، مما يتسبب عنه تطاير كميات كبيرة من جسيمات دقيقة في الهواء ، وتنطلق من العديد من الصناعات المعدنية جسيمات تكون أدق حجما" عادة" وتتألف إما من دقائق المعدن نفسه والتي تنتج عن عمليات القطع أو الصقل وغير ذلك ، أو تكون متكونة من أملاح المعدن كما هو الحال في صناعة البطاريات السائلة التي تبعث عنها دقائق أوكسيد الرصاص أو </a:t>
            </a:r>
            <a:r>
              <a:rPr lang="ar-SA" sz="11200" dirty="0" smtClean="0">
                <a:ea typeface="Times New Roman"/>
                <a:cs typeface="Simplified Arabic"/>
              </a:rPr>
              <a:t>كبريات</a:t>
            </a:r>
            <a:r>
              <a:rPr lang="ar-IQ" sz="11200" dirty="0" smtClean="0">
                <a:ea typeface="Times New Roman"/>
                <a:cs typeface="Simplified Arabic"/>
              </a:rPr>
              <a:t>ات</a:t>
            </a:r>
            <a:r>
              <a:rPr lang="ar-SA" sz="11200" dirty="0" smtClean="0">
                <a:ea typeface="Times New Roman"/>
                <a:cs typeface="Simplified Arabic"/>
              </a:rPr>
              <a:t>ه</a:t>
            </a:r>
            <a:r>
              <a:rPr lang="en-US" sz="11200" dirty="0" smtClean="0">
                <a:latin typeface="Simplified Arabic"/>
                <a:ea typeface="Times New Roman"/>
              </a:rPr>
              <a:t>   </a:t>
            </a:r>
          </a:p>
          <a:p>
            <a:pPr marL="0" indent="0" algn="just" rtl="1">
              <a:buNone/>
            </a:pPr>
            <a:r>
              <a:rPr lang="en-US" sz="11200" dirty="0" smtClean="0">
                <a:latin typeface="Simplified Arabic"/>
                <a:ea typeface="Times New Roman"/>
              </a:rPr>
              <a:t>  -</a:t>
            </a:r>
            <a:r>
              <a:rPr lang="en-GB" sz="11200" dirty="0" smtClean="0">
                <a:latin typeface="Simplified Arabic"/>
                <a:ea typeface="Times New Roman"/>
              </a:rPr>
              <a:t>8</a:t>
            </a:r>
            <a:r>
              <a:rPr lang="ar-SA" sz="11200" dirty="0" smtClean="0">
                <a:ea typeface="Times New Roman"/>
                <a:cs typeface="Simplified Arabic"/>
              </a:rPr>
              <a:t>حبوب اللقاح </a:t>
            </a:r>
            <a:r>
              <a:rPr lang="en-GB" sz="11200" dirty="0" smtClean="0">
                <a:latin typeface="Simplified Arabic"/>
                <a:ea typeface="Times New Roman"/>
              </a:rPr>
              <a:t>                            (Pollen Grains) </a:t>
            </a:r>
            <a:br>
              <a:rPr lang="en-GB" sz="11200" dirty="0" smtClean="0">
                <a:latin typeface="Simplified Arabic"/>
                <a:ea typeface="Times New Roman"/>
              </a:rPr>
            </a:br>
            <a:r>
              <a:rPr lang="ar-SA" sz="11200" dirty="0" smtClean="0">
                <a:ea typeface="Times New Roman"/>
                <a:cs typeface="Simplified Arabic"/>
              </a:rPr>
              <a:t>يلاحظ في موسم الربيع كثر ة الجسيمات التي تنطلق من النباتات الزهرية التي هي حبوب اللقاح ، وتمتاز دقائقها بكبر حجمها وقد يتعرض بعض السكان إلى أعراض حالات من الحساسية الجلدية أو تورم العينين أو رشح الأنف وغيرها</a:t>
            </a:r>
            <a:r>
              <a:rPr lang="en-GB" sz="11200" dirty="0" smtClean="0">
                <a:latin typeface="Simplified Arabic"/>
                <a:ea typeface="Times New Roman"/>
              </a:rPr>
              <a:t>.</a:t>
            </a:r>
            <a:r>
              <a:rPr lang="ar-IQ" sz="11200" dirty="0" smtClean="0">
                <a:ea typeface="Times New Roman"/>
                <a:cs typeface="Simplified Arabic"/>
              </a:rPr>
              <a:t>   </a:t>
            </a:r>
            <a:r>
              <a:rPr lang="en-US" sz="11200" dirty="0" smtClean="0">
                <a:latin typeface="Simplified Arabic"/>
                <a:ea typeface="Times New Roman"/>
              </a:rPr>
              <a:t>                                 </a:t>
            </a:r>
            <a:r>
              <a:rPr lang="ar-IQ" sz="11200" dirty="0" smtClean="0">
                <a:ea typeface="Times New Roman"/>
                <a:cs typeface="Simplified Arabic"/>
              </a:rPr>
              <a:t>              </a:t>
            </a:r>
            <a:r>
              <a:rPr lang="en-GB" sz="11200" dirty="0" smtClean="0">
                <a:latin typeface="Simplified Arabic"/>
                <a:ea typeface="Times New Roman"/>
              </a:rPr>
              <a:t/>
            </a:r>
            <a:br>
              <a:rPr lang="en-GB" sz="11200" dirty="0" smtClean="0">
                <a:latin typeface="Simplified Arabic"/>
                <a:ea typeface="Times New Roman"/>
              </a:rPr>
            </a:br>
            <a:r>
              <a:rPr lang="ar-SA" sz="11200" dirty="0" smtClean="0">
                <a:ea typeface="Times New Roman"/>
                <a:cs typeface="Simplified Arabic"/>
              </a:rPr>
              <a:t>يوجد في الهواء كذلك عدد من المواد تأخذ شكل جزيئات أو جسيمات أو حبيبات </a:t>
            </a:r>
            <a:r>
              <a:rPr lang="ar-SA" sz="11200" dirty="0" err="1" smtClean="0">
                <a:ea typeface="Times New Roman"/>
                <a:cs typeface="Simplified Arabic"/>
              </a:rPr>
              <a:t>كالأسبست</a:t>
            </a:r>
            <a:r>
              <a:rPr lang="ar-SA" sz="11200" dirty="0" smtClean="0">
                <a:ea typeface="Times New Roman"/>
                <a:cs typeface="Simplified Arabic"/>
              </a:rPr>
              <a:t> الذي يسبب مرض </a:t>
            </a:r>
            <a:r>
              <a:rPr lang="ar-SA" sz="11200" dirty="0" err="1" smtClean="0">
                <a:ea typeface="Times New Roman"/>
                <a:cs typeface="Simplified Arabic"/>
              </a:rPr>
              <a:t>الأسبيستوس</a:t>
            </a:r>
            <a:r>
              <a:rPr lang="en-GB" sz="11200" dirty="0" smtClean="0">
                <a:latin typeface="Simplified Arabic"/>
                <a:ea typeface="Times New Roman"/>
              </a:rPr>
              <a:t> Asbestos </a:t>
            </a:r>
            <a:r>
              <a:rPr lang="ar-SA" sz="11200" dirty="0" smtClean="0">
                <a:ea typeface="Times New Roman"/>
                <a:cs typeface="Simplified Arabic"/>
              </a:rPr>
              <a:t>وسرطان الرئة الذي ينتشر بين عمال المصانع والمناجم ، كما توجد أشكال أخرى للضباب الدخاني ، ففي فصل الشتاء وعند تواجد تركيزات عالية من ثاني أوكسيد الكربون  </a:t>
            </a:r>
            <a:r>
              <a:rPr lang="en-GB" sz="11200" dirty="0" smtClean="0">
                <a:latin typeface="Simplified Arabic"/>
                <a:ea typeface="Times New Roman"/>
              </a:rPr>
              <a:t>CO2 </a:t>
            </a:r>
            <a:r>
              <a:rPr lang="ar-SA" sz="11200" dirty="0" err="1" smtClean="0">
                <a:ea typeface="Times New Roman"/>
                <a:cs typeface="Simplified Arabic"/>
              </a:rPr>
              <a:t>والهايدروكربونات</a:t>
            </a:r>
            <a:r>
              <a:rPr lang="ar-SA" sz="11200" dirty="0" smtClean="0">
                <a:ea typeface="Times New Roman"/>
                <a:cs typeface="Simplified Arabic"/>
              </a:rPr>
              <a:t> يتكون الضباب الدخاني المعروف بضباب لندن </a:t>
            </a:r>
            <a:r>
              <a:rPr lang="en-GB" sz="11200" dirty="0" smtClean="0">
                <a:latin typeface="Simplified Arabic"/>
                <a:ea typeface="Times New Roman"/>
              </a:rPr>
              <a:t>(London Fog) </a:t>
            </a:r>
            <a:r>
              <a:rPr lang="ar-SA" sz="11200" dirty="0" smtClean="0">
                <a:ea typeface="Times New Roman"/>
                <a:cs typeface="Simplified Arabic"/>
              </a:rPr>
              <a:t>وفي فصل الصيف وعند توفر أكاسيد النتروجين </a:t>
            </a:r>
            <a:r>
              <a:rPr lang="ar-SA" sz="11200" dirty="0" err="1" smtClean="0">
                <a:ea typeface="Times New Roman"/>
                <a:cs typeface="Simplified Arabic"/>
              </a:rPr>
              <a:t>والهايدروكاربونات</a:t>
            </a:r>
            <a:r>
              <a:rPr lang="ar-SA" sz="11200" dirty="0" smtClean="0">
                <a:ea typeface="Times New Roman"/>
                <a:cs typeface="Simplified Arabic"/>
              </a:rPr>
              <a:t> والإشعاع الشمسي الحاد فيتكون نوع آخر يدعى بالضباب الأسود الضوء كيمياوي </a:t>
            </a:r>
            <a:r>
              <a:rPr lang="ar-IQ" sz="11200" dirty="0" smtClean="0">
                <a:ea typeface="Times New Roman"/>
                <a:cs typeface="Simplified Arabic"/>
              </a:rPr>
              <a:t>( </a:t>
            </a:r>
            <a:r>
              <a:rPr lang="en-US" sz="11200" dirty="0" smtClean="0">
                <a:latin typeface="Simplified Arabic"/>
                <a:ea typeface="Times New Roman"/>
              </a:rPr>
              <a:t>                   .(</a:t>
            </a:r>
            <a:r>
              <a:rPr lang="en-GB" sz="11200" dirty="0" smtClean="0">
                <a:latin typeface="Simplified Arabic"/>
                <a:ea typeface="Times New Roman"/>
              </a:rPr>
              <a:t>Photochemical</a:t>
            </a:r>
            <a:endParaRPr lang="ar-IQ" sz="11200" dirty="0">
              <a:solidFill>
                <a:schemeClr val="tx2"/>
              </a:solidFill>
            </a:endParaRPr>
          </a:p>
        </p:txBody>
      </p:sp>
    </p:spTree>
    <p:extLst>
      <p:ext uri="{BB962C8B-B14F-4D97-AF65-F5344CB8AC3E}">
        <p14:creationId xmlns:p14="http://schemas.microsoft.com/office/powerpoint/2010/main" val="3222815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799" y="840885"/>
            <a:ext cx="11060723" cy="5724038"/>
          </a:xfrm>
        </p:spPr>
        <p:txBody>
          <a:bodyPr>
            <a:normAutofit fontScale="92500" lnSpcReduction="10000"/>
          </a:bodyPr>
          <a:lstStyle/>
          <a:p>
            <a:pPr algn="r" rtl="1"/>
            <a:r>
              <a:rPr lang="ar-SA" sz="2400" dirty="0">
                <a:solidFill>
                  <a:schemeClr val="tx2"/>
                </a:solidFill>
              </a:rPr>
              <a:t>هنالك علاقة بين نوعية هذه </a:t>
            </a:r>
            <a:r>
              <a:rPr lang="ar-SA" sz="2400" dirty="0" err="1">
                <a:solidFill>
                  <a:schemeClr val="tx2"/>
                </a:solidFill>
              </a:rPr>
              <a:t>الدقائقيات</a:t>
            </a:r>
            <a:r>
              <a:rPr lang="ar-SA" sz="2400" dirty="0">
                <a:solidFill>
                  <a:schemeClr val="tx2"/>
                </a:solidFill>
              </a:rPr>
              <a:t> وقطرها وتأثيرها في البيئة وفي صحة الإنسان كما أشير اليه سابقا</a:t>
            </a:r>
            <a:r>
              <a:rPr lang="en-GB" sz="2400" dirty="0">
                <a:solidFill>
                  <a:schemeClr val="tx2"/>
                </a:solidFill>
              </a:rPr>
              <a:t>                    ".</a:t>
            </a:r>
            <a:br>
              <a:rPr lang="en-GB" sz="2400" dirty="0">
                <a:solidFill>
                  <a:schemeClr val="tx2"/>
                </a:solidFill>
              </a:rPr>
            </a:br>
            <a:r>
              <a:rPr lang="ar-SA" sz="2400" dirty="0">
                <a:solidFill>
                  <a:schemeClr val="tx2"/>
                </a:solidFill>
              </a:rPr>
              <a:t>ومن وجهة نظر التلوث الهوائي فأن الدقائق الأكثر أهمية هي تلك التي يتراوح قطرها بين </a:t>
            </a:r>
            <a:r>
              <a:rPr lang="ar-SA" sz="2400" dirty="0" smtClean="0">
                <a:solidFill>
                  <a:schemeClr val="tx2"/>
                </a:solidFill>
              </a:rPr>
              <a:t>  </a:t>
            </a:r>
            <a:r>
              <a:rPr lang="ar-SA" sz="2400" dirty="0">
                <a:solidFill>
                  <a:schemeClr val="tx2"/>
                </a:solidFill>
              </a:rPr>
              <a:t>( 0,1 – 10) ميكرون التي تكون تقريبا" بحجم البكتريا والتي لا تميزها العين المجردة ، حيث أن عين الإنسان يمكن أن تميز الدقائق التي قطرها يزيد عن 100 ميكرون</a:t>
            </a:r>
            <a:r>
              <a:rPr lang="en-GB" sz="2400" dirty="0">
                <a:solidFill>
                  <a:schemeClr val="tx2"/>
                </a:solidFill>
              </a:rPr>
              <a:t>.</a:t>
            </a:r>
            <a:br>
              <a:rPr lang="en-GB" sz="2400" dirty="0">
                <a:solidFill>
                  <a:schemeClr val="tx2"/>
                </a:solidFill>
              </a:rPr>
            </a:br>
            <a:r>
              <a:rPr lang="ar-SA" sz="2400" dirty="0">
                <a:solidFill>
                  <a:schemeClr val="tx2"/>
                </a:solidFill>
              </a:rPr>
              <a:t>أن الجزيئات هي أصغر من واحد ميكرون تنتج على الأكثر من تكثف المواد المتبخرة بعد </a:t>
            </a:r>
            <a:r>
              <a:rPr lang="ar-SA" sz="2400" dirty="0" err="1">
                <a:solidFill>
                  <a:schemeClr val="tx2"/>
                </a:solidFill>
              </a:rPr>
              <a:t>الإحتراق</a:t>
            </a:r>
            <a:r>
              <a:rPr lang="ar-SA" sz="2400" dirty="0">
                <a:solidFill>
                  <a:schemeClr val="tx2"/>
                </a:solidFill>
              </a:rPr>
              <a:t> ، أما الدقائق الأكبر من 10 ميكرون فأنها تنتج على الأكثر من العمليات الآلية مثل الطحن والبرد </a:t>
            </a:r>
            <a:r>
              <a:rPr lang="en-GB" sz="2400" dirty="0">
                <a:solidFill>
                  <a:schemeClr val="tx2"/>
                </a:solidFill>
              </a:rPr>
              <a:t>                   </a:t>
            </a:r>
            <a:endParaRPr lang="ar-IQ" sz="2400" dirty="0" smtClean="0">
              <a:solidFill>
                <a:schemeClr val="tx2"/>
              </a:solidFill>
            </a:endParaRPr>
          </a:p>
          <a:p>
            <a:pPr algn="r" rtl="1"/>
            <a:r>
              <a:rPr lang="ar-SA" sz="2400" dirty="0" smtClean="0">
                <a:solidFill>
                  <a:schemeClr val="tx2"/>
                </a:solidFill>
              </a:rPr>
              <a:t>هنالك </a:t>
            </a:r>
            <a:r>
              <a:rPr lang="ar-SA" sz="2400" dirty="0">
                <a:solidFill>
                  <a:schemeClr val="tx2"/>
                </a:solidFill>
              </a:rPr>
              <a:t>بعض الصعوبات المرتبطة بتقييم خصائص </a:t>
            </a:r>
            <a:r>
              <a:rPr lang="ar-SA" sz="2400" dirty="0" err="1">
                <a:solidFill>
                  <a:schemeClr val="tx2"/>
                </a:solidFill>
              </a:rPr>
              <a:t>الدقائقيات</a:t>
            </a:r>
            <a:r>
              <a:rPr lang="ar-SA" sz="2400" dirty="0">
                <a:solidFill>
                  <a:schemeClr val="tx2"/>
                </a:solidFill>
              </a:rPr>
              <a:t> ، حيث قد يتوقف نوع الضرر على حجم تلك </a:t>
            </a:r>
            <a:r>
              <a:rPr lang="ar-SA" sz="2400" dirty="0" err="1">
                <a:solidFill>
                  <a:schemeClr val="tx2"/>
                </a:solidFill>
              </a:rPr>
              <a:t>الدقائقيات</a:t>
            </a:r>
            <a:r>
              <a:rPr lang="ar-SA" sz="2400" dirty="0">
                <a:solidFill>
                  <a:schemeClr val="tx2"/>
                </a:solidFill>
              </a:rPr>
              <a:t> في حين يعود الضرر الآخر لسميتها ، وتتلخص التأثيرات التي تحدثها </a:t>
            </a:r>
            <a:r>
              <a:rPr lang="ar-SA" sz="2400" dirty="0" err="1">
                <a:solidFill>
                  <a:schemeClr val="tx2"/>
                </a:solidFill>
              </a:rPr>
              <a:t>الدقائقيات</a:t>
            </a:r>
            <a:r>
              <a:rPr lang="ar-SA" sz="2400" dirty="0">
                <a:solidFill>
                  <a:schemeClr val="tx2"/>
                </a:solidFill>
              </a:rPr>
              <a:t> على الظروف الجوية والمحلية وعلى الكائنات الحية كونها تعمل على حجب أشعة الشمس ، وكذلك تعمل على خفض درجات الحرارة عند سطح الأرض ، كما إنها تساهم في تجهيز </a:t>
            </a:r>
            <a:r>
              <a:rPr lang="ar-SA" sz="2400" dirty="0" err="1">
                <a:solidFill>
                  <a:schemeClr val="tx2"/>
                </a:solidFill>
              </a:rPr>
              <a:t>أنوية</a:t>
            </a:r>
            <a:r>
              <a:rPr lang="ar-SA" sz="2400" dirty="0">
                <a:solidFill>
                  <a:schemeClr val="tx2"/>
                </a:solidFill>
              </a:rPr>
              <a:t> للتكثف ، مما يزيد ظهور الضباب والأمطار في المدن</a:t>
            </a:r>
            <a:r>
              <a:rPr lang="en-GB" sz="2400" dirty="0">
                <a:solidFill>
                  <a:schemeClr val="tx2"/>
                </a:solidFill>
              </a:rPr>
              <a:t>.</a:t>
            </a:r>
            <a:r>
              <a:rPr lang="ar-IQ" sz="2400" dirty="0">
                <a:solidFill>
                  <a:schemeClr val="tx2"/>
                </a:solidFill>
              </a:rPr>
              <a:t>   </a:t>
            </a:r>
            <a:r>
              <a:rPr lang="en-US" sz="2400" dirty="0">
                <a:solidFill>
                  <a:schemeClr val="tx2"/>
                </a:solidFill>
              </a:rPr>
              <a:t>                        </a:t>
            </a:r>
            <a:r>
              <a:rPr lang="ar-SA" sz="2400" dirty="0">
                <a:solidFill>
                  <a:schemeClr val="tx2"/>
                </a:solidFill>
              </a:rPr>
              <a:t>كما أن هذه </a:t>
            </a:r>
            <a:r>
              <a:rPr lang="ar-SA" sz="2400" dirty="0" err="1">
                <a:solidFill>
                  <a:schemeClr val="tx2"/>
                </a:solidFill>
              </a:rPr>
              <a:t>الدقائقيات</a:t>
            </a:r>
            <a:r>
              <a:rPr lang="ar-SA" sz="2400" dirty="0">
                <a:solidFill>
                  <a:schemeClr val="tx2"/>
                </a:solidFill>
              </a:rPr>
              <a:t> تسبب ضررا" لصحة الإنسان والحيوان خاصة في الجهاز التنفسي والأمراض الجلدية وأمراض العيون فضلا" عن تأثيراتها على النباتات ، حيث عند تراكمها على أوراقها تسبب تثبيط عملية النتح خلال سد الثغور ، وكذلك تقليل شدة الإضاءة التي تصل إلى النسيج المتوسط للأوراق مما يؤثر في عملية البناء الضوئي</a:t>
            </a:r>
            <a:r>
              <a:rPr lang="en-GB" sz="2400" dirty="0">
                <a:solidFill>
                  <a:schemeClr val="tx2"/>
                </a:solidFill>
              </a:rPr>
              <a:t>.</a:t>
            </a:r>
            <a:r>
              <a:rPr lang="ar-SA" sz="2400" dirty="0">
                <a:solidFill>
                  <a:schemeClr val="tx2"/>
                </a:solidFill>
              </a:rPr>
              <a:t>   </a:t>
            </a:r>
            <a:r>
              <a:rPr lang="en-US" sz="2400" dirty="0">
                <a:solidFill>
                  <a:schemeClr val="tx2"/>
                </a:solidFill>
              </a:rPr>
              <a:t>                         </a:t>
            </a:r>
            <a:r>
              <a:rPr lang="en-GB" sz="2400" dirty="0">
                <a:solidFill>
                  <a:schemeClr val="tx2"/>
                </a:solidFill>
              </a:rPr>
              <a:t/>
            </a:r>
            <a:br>
              <a:rPr lang="en-GB" sz="2400" dirty="0">
                <a:solidFill>
                  <a:schemeClr val="tx2"/>
                </a:solidFill>
              </a:rPr>
            </a:br>
            <a:r>
              <a:rPr lang="ar-SA" sz="2400" dirty="0">
                <a:solidFill>
                  <a:schemeClr val="tx2"/>
                </a:solidFill>
              </a:rPr>
              <a:t>وما تعمله </a:t>
            </a:r>
            <a:r>
              <a:rPr lang="ar-SA" sz="2400" dirty="0" err="1">
                <a:solidFill>
                  <a:schemeClr val="tx2"/>
                </a:solidFill>
              </a:rPr>
              <a:t>الدقائقيات</a:t>
            </a:r>
            <a:r>
              <a:rPr lang="ar-SA" sz="2400" dirty="0">
                <a:solidFill>
                  <a:schemeClr val="tx2"/>
                </a:solidFill>
              </a:rPr>
              <a:t> في ظاهرة </a:t>
            </a:r>
            <a:r>
              <a:rPr lang="ar-SA" sz="2400" dirty="0" err="1">
                <a:solidFill>
                  <a:schemeClr val="tx2"/>
                </a:solidFill>
              </a:rPr>
              <a:t>إنخفاض</a:t>
            </a:r>
            <a:r>
              <a:rPr lang="ar-SA" sz="2400" dirty="0">
                <a:solidFill>
                  <a:schemeClr val="tx2"/>
                </a:solidFill>
              </a:rPr>
              <a:t> الرؤيا يتطلب </a:t>
            </a:r>
            <a:r>
              <a:rPr lang="ar-SA" sz="2400" dirty="0" err="1">
                <a:solidFill>
                  <a:schemeClr val="tx2"/>
                </a:solidFill>
              </a:rPr>
              <a:t>إستخدام</a:t>
            </a:r>
            <a:r>
              <a:rPr lang="ar-SA" sz="2400" dirty="0">
                <a:solidFill>
                  <a:schemeClr val="tx2"/>
                </a:solidFill>
              </a:rPr>
              <a:t> الأضواء بدرجة أكبر ، مما يبرز الحاجة </a:t>
            </a:r>
            <a:r>
              <a:rPr lang="ar-SA" sz="2400" dirty="0" err="1">
                <a:solidFill>
                  <a:schemeClr val="tx2"/>
                </a:solidFill>
              </a:rPr>
              <a:t>لإستهلاك</a:t>
            </a:r>
            <a:r>
              <a:rPr lang="ar-SA" sz="2400" dirty="0">
                <a:solidFill>
                  <a:schemeClr val="tx2"/>
                </a:solidFill>
              </a:rPr>
              <a:t> الطاقة الكهربائية أكثر ، وهذا يرافق إنتاج التلوث المعروف لمصانع القوة الكهربائية</a:t>
            </a:r>
            <a:r>
              <a:rPr lang="en-GB" sz="2400" dirty="0" smtClean="0">
                <a:solidFill>
                  <a:schemeClr val="tx2"/>
                </a:solidFill>
              </a:rPr>
              <a:t>.</a:t>
            </a:r>
            <a:endParaRPr lang="ar-IQ" sz="2400" dirty="0" smtClean="0">
              <a:solidFill>
                <a:schemeClr val="tx2"/>
              </a:solidFill>
            </a:endParaRPr>
          </a:p>
          <a:p>
            <a:pPr algn="r" rtl="1"/>
            <a:r>
              <a:rPr lang="ar-SA" sz="2400" dirty="0" smtClean="0">
                <a:solidFill>
                  <a:schemeClr val="tx2"/>
                </a:solidFill>
              </a:rPr>
              <a:t>شاركت </a:t>
            </a:r>
            <a:r>
              <a:rPr lang="ar-SA" sz="2400" dirty="0">
                <a:solidFill>
                  <a:schemeClr val="tx2"/>
                </a:solidFill>
              </a:rPr>
              <a:t>التراكيز العالية للمواد </a:t>
            </a:r>
            <a:r>
              <a:rPr lang="ar-SA" sz="2400" dirty="0" err="1">
                <a:solidFill>
                  <a:schemeClr val="tx2"/>
                </a:solidFill>
              </a:rPr>
              <a:t>الدقائقية</a:t>
            </a:r>
            <a:r>
              <a:rPr lang="ar-SA" sz="2400" dirty="0">
                <a:solidFill>
                  <a:schemeClr val="tx2"/>
                </a:solidFill>
              </a:rPr>
              <a:t> في إحداث كوارث في تلوث الهواء والأجواء ، فقد بينت الدراسات الوقائية وجود </a:t>
            </a:r>
            <a:r>
              <a:rPr lang="ar-SA" sz="2400" dirty="0" err="1">
                <a:solidFill>
                  <a:schemeClr val="tx2"/>
                </a:solidFill>
              </a:rPr>
              <a:t>الأرتباط</a:t>
            </a:r>
            <a:r>
              <a:rPr lang="ar-SA" sz="2400" dirty="0">
                <a:solidFill>
                  <a:schemeClr val="tx2"/>
                </a:solidFill>
              </a:rPr>
              <a:t> الوثيق بين معدلات </a:t>
            </a:r>
            <a:r>
              <a:rPr lang="ar-SA" sz="2400" dirty="0" err="1">
                <a:solidFill>
                  <a:schemeClr val="tx2"/>
                </a:solidFill>
              </a:rPr>
              <a:t>الوقايات</a:t>
            </a:r>
            <a:r>
              <a:rPr lang="ar-SA" sz="2400" dirty="0">
                <a:solidFill>
                  <a:schemeClr val="tx2"/>
                </a:solidFill>
              </a:rPr>
              <a:t> من أمراض الجهاز التنفسي ( كالربو </a:t>
            </a:r>
            <a:r>
              <a:rPr lang="ar-SA" sz="2400" dirty="0" err="1">
                <a:solidFill>
                  <a:schemeClr val="tx2"/>
                </a:solidFill>
              </a:rPr>
              <a:t>والإلتهاب</a:t>
            </a:r>
            <a:r>
              <a:rPr lang="ar-SA" sz="2400" dirty="0">
                <a:solidFill>
                  <a:schemeClr val="tx2"/>
                </a:solidFill>
              </a:rPr>
              <a:t> الشعبي </a:t>
            </a:r>
            <a:r>
              <a:rPr lang="ar-SA" sz="2400" dirty="0" err="1">
                <a:solidFill>
                  <a:schemeClr val="tx2"/>
                </a:solidFill>
              </a:rPr>
              <a:t>والإنتفاخ</a:t>
            </a:r>
            <a:r>
              <a:rPr lang="ar-SA" sz="2400" dirty="0">
                <a:solidFill>
                  <a:schemeClr val="tx2"/>
                </a:solidFill>
              </a:rPr>
              <a:t> الرئوي وغيرها) ، وبين معدل مستوى تركيز </a:t>
            </a:r>
            <a:r>
              <a:rPr lang="ar-SA" sz="2400" dirty="0" err="1">
                <a:solidFill>
                  <a:schemeClr val="tx2"/>
                </a:solidFill>
              </a:rPr>
              <a:t>الدقائقيات</a:t>
            </a:r>
            <a:r>
              <a:rPr lang="ar-SA" sz="2400" dirty="0">
                <a:solidFill>
                  <a:schemeClr val="tx2"/>
                </a:solidFill>
              </a:rPr>
              <a:t> في المناطق السكنية . ولوحظ الآثار الصحية تحدث عندما يفوق المعدل السنوي للمواد </a:t>
            </a:r>
            <a:r>
              <a:rPr lang="ar-SA" sz="2400" dirty="0" err="1">
                <a:solidFill>
                  <a:schemeClr val="tx2"/>
                </a:solidFill>
              </a:rPr>
              <a:t>الدقائقية</a:t>
            </a:r>
            <a:r>
              <a:rPr lang="ar-SA" sz="2400" dirty="0">
                <a:solidFill>
                  <a:schemeClr val="tx2"/>
                </a:solidFill>
              </a:rPr>
              <a:t> عن 80 </a:t>
            </a:r>
            <a:r>
              <a:rPr lang="ar-SA" sz="2400" dirty="0" err="1">
                <a:solidFill>
                  <a:schemeClr val="tx2"/>
                </a:solidFill>
              </a:rPr>
              <a:t>مايكروغرام</a:t>
            </a:r>
            <a:r>
              <a:rPr lang="ar-SA" sz="2400" dirty="0">
                <a:solidFill>
                  <a:schemeClr val="tx2"/>
                </a:solidFill>
              </a:rPr>
              <a:t> لكل متر مكعب واحد ، ويعتمد سلوك الملوثات على حجم الدقائق والزمن الذي تحتاجه </a:t>
            </a:r>
            <a:r>
              <a:rPr lang="ar-SA" sz="2400" dirty="0" err="1">
                <a:solidFill>
                  <a:schemeClr val="tx2"/>
                </a:solidFill>
              </a:rPr>
              <a:t>للإستقرار</a:t>
            </a:r>
            <a:r>
              <a:rPr lang="ar-SA" sz="2400" dirty="0">
                <a:solidFill>
                  <a:schemeClr val="tx2"/>
                </a:solidFill>
              </a:rPr>
              <a:t> في الأجواء ، فالدقائق التي يزيد حجمها عن 50 ميكرون تكون خطورتها </a:t>
            </a:r>
            <a:r>
              <a:rPr lang="ar-SA" sz="2400" dirty="0" err="1">
                <a:solidFill>
                  <a:schemeClr val="tx2"/>
                </a:solidFill>
              </a:rPr>
              <a:t>التلوثية</a:t>
            </a:r>
            <a:r>
              <a:rPr lang="ar-SA" sz="2400" dirty="0">
                <a:solidFill>
                  <a:schemeClr val="tx2"/>
                </a:solidFill>
              </a:rPr>
              <a:t> قصيرة الأمد</a:t>
            </a:r>
            <a:r>
              <a:rPr lang="en-GB" sz="2400" dirty="0">
                <a:solidFill>
                  <a:schemeClr val="tx2"/>
                </a:solidFill>
              </a:rPr>
              <a:t>                     </a:t>
            </a:r>
            <a:r>
              <a:rPr lang="en-GB" sz="2400" dirty="0" smtClean="0">
                <a:solidFill>
                  <a:schemeClr val="tx2"/>
                </a:solidFill>
              </a:rPr>
              <a:t>.  </a:t>
            </a:r>
            <a:endParaRPr lang="ar-IQ" sz="2400" dirty="0" smtClean="0">
              <a:solidFill>
                <a:schemeClr val="tx2"/>
              </a:solidFill>
            </a:endParaRPr>
          </a:p>
        </p:txBody>
      </p:sp>
    </p:spTree>
    <p:extLst>
      <p:ext uri="{BB962C8B-B14F-4D97-AF65-F5344CB8AC3E}">
        <p14:creationId xmlns:p14="http://schemas.microsoft.com/office/powerpoint/2010/main" val="394910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814754" y="914399"/>
            <a:ext cx="10515600" cy="5580186"/>
          </a:xfrm>
        </p:spPr>
        <p:txBody>
          <a:bodyPr>
            <a:noAutofit/>
          </a:bodyPr>
          <a:lstStyle/>
          <a:p>
            <a:pPr lvl="0" algn="just" rtl="1"/>
            <a:r>
              <a:rPr lang="ar-SA" sz="2400" dirty="0">
                <a:solidFill>
                  <a:srgbClr val="44546A"/>
                </a:solidFill>
              </a:rPr>
              <a:t>تبقى بعض الملوثات </a:t>
            </a:r>
            <a:r>
              <a:rPr lang="ar-SA" sz="2400" dirty="0" err="1">
                <a:solidFill>
                  <a:srgbClr val="44546A"/>
                </a:solidFill>
              </a:rPr>
              <a:t>الدقائقية</a:t>
            </a:r>
            <a:r>
              <a:rPr lang="ar-SA" sz="2400" dirty="0">
                <a:solidFill>
                  <a:srgbClr val="44546A"/>
                </a:solidFill>
              </a:rPr>
              <a:t> لمدد زمنية مختلفة ، حيث يمكن أن تعاني تفاعلات كيمياوية تؤدي إلى تكوين ملوثات ثانوية ، كما أن الدقائق الغازية والصلبة الصغيرة يمكنها أن تبقى عالقة في الأجواء لأيام أو أسابيع وربما لشهور أو سنوات وحسب موقها في الطبقات الجوية المختلفة ، وعلى سبيل المثال قد تبقى في طبقة </a:t>
            </a:r>
            <a:r>
              <a:rPr lang="ar-SA" sz="2400" dirty="0" err="1">
                <a:solidFill>
                  <a:srgbClr val="44546A"/>
                </a:solidFill>
              </a:rPr>
              <a:t>التروبوسفير</a:t>
            </a:r>
            <a:r>
              <a:rPr lang="ar-SA" sz="2400" dirty="0">
                <a:solidFill>
                  <a:srgbClr val="44546A"/>
                </a:solidFill>
              </a:rPr>
              <a:t> لمدة من ( 6- 14) يوما" ، بينما تبقى في طبقة </a:t>
            </a:r>
            <a:r>
              <a:rPr lang="ar-SA" sz="2400" dirty="0" err="1">
                <a:solidFill>
                  <a:srgbClr val="44546A"/>
                </a:solidFill>
              </a:rPr>
              <a:t>الستراتوسفير</a:t>
            </a:r>
            <a:r>
              <a:rPr lang="ar-SA" sz="2400" dirty="0">
                <a:solidFill>
                  <a:srgbClr val="44546A"/>
                </a:solidFill>
              </a:rPr>
              <a:t> لمدة تصل إلى أكثر من ستة أشهر ، إما إذا </a:t>
            </a:r>
            <a:r>
              <a:rPr lang="ar-SA" sz="2400" dirty="0" err="1">
                <a:solidFill>
                  <a:srgbClr val="44546A"/>
                </a:solidFill>
              </a:rPr>
              <a:t>إستقرت</a:t>
            </a:r>
            <a:r>
              <a:rPr lang="ar-SA" sz="2400" dirty="0">
                <a:solidFill>
                  <a:srgbClr val="44546A"/>
                </a:solidFill>
              </a:rPr>
              <a:t> في طبقة </a:t>
            </a:r>
            <a:r>
              <a:rPr lang="ar-SA" sz="2400" dirty="0" err="1">
                <a:solidFill>
                  <a:srgbClr val="44546A"/>
                </a:solidFill>
              </a:rPr>
              <a:t>الستراتوسفير</a:t>
            </a:r>
            <a:r>
              <a:rPr lang="ar-SA" sz="2400" dirty="0">
                <a:solidFill>
                  <a:srgbClr val="44546A"/>
                </a:solidFill>
              </a:rPr>
              <a:t> العليا فقد تمكث لفترة تتراوح بين</a:t>
            </a:r>
            <a:r>
              <a:rPr lang="ar-IQ" sz="2400" dirty="0">
                <a:solidFill>
                  <a:srgbClr val="44546A"/>
                </a:solidFill>
              </a:rPr>
              <a:t>  </a:t>
            </a:r>
            <a:r>
              <a:rPr lang="ar-SA" sz="2400" dirty="0">
                <a:solidFill>
                  <a:srgbClr val="44546A"/>
                </a:solidFill>
              </a:rPr>
              <a:t>( 1- 3) سنوات</a:t>
            </a:r>
            <a:r>
              <a:rPr lang="en-GB" sz="2400" dirty="0">
                <a:solidFill>
                  <a:srgbClr val="44546A"/>
                </a:solidFill>
              </a:rPr>
              <a:t>.</a:t>
            </a:r>
            <a:r>
              <a:rPr lang="ar-IQ" sz="2400" dirty="0">
                <a:solidFill>
                  <a:srgbClr val="44546A"/>
                </a:solidFill>
              </a:rPr>
              <a:t>  </a:t>
            </a:r>
          </a:p>
          <a:p>
            <a:pPr lvl="0" algn="just" rtl="1"/>
            <a:r>
              <a:rPr lang="en-US" sz="2400" dirty="0">
                <a:solidFill>
                  <a:srgbClr val="44546A"/>
                </a:solidFill>
              </a:rPr>
              <a:t> </a:t>
            </a:r>
            <a:r>
              <a:rPr lang="ar-SA" sz="2400" dirty="0">
                <a:solidFill>
                  <a:srgbClr val="44546A"/>
                </a:solidFill>
              </a:rPr>
              <a:t>إن زيادة نسبة الترسبات </a:t>
            </a:r>
            <a:r>
              <a:rPr lang="ar-SA" sz="2400" dirty="0" err="1">
                <a:solidFill>
                  <a:srgbClr val="44546A"/>
                </a:solidFill>
              </a:rPr>
              <a:t>الدقائقية</a:t>
            </a:r>
            <a:r>
              <a:rPr lang="ar-SA" sz="2400" dirty="0">
                <a:solidFill>
                  <a:srgbClr val="44546A"/>
                </a:solidFill>
              </a:rPr>
              <a:t> الكبيرة على سطح الأرض فأنها تؤثر على التآكل الكيميائي والتعرية للمواد البنائية والمعادن والتماثيل والمعالم </a:t>
            </a:r>
            <a:r>
              <a:rPr lang="ar-SA" sz="2400" dirty="0" err="1">
                <a:solidFill>
                  <a:srgbClr val="44546A"/>
                </a:solidFill>
              </a:rPr>
              <a:t>الآثارية</a:t>
            </a:r>
            <a:r>
              <a:rPr lang="ar-SA" sz="2400" dirty="0">
                <a:solidFill>
                  <a:srgbClr val="44546A"/>
                </a:solidFill>
              </a:rPr>
              <a:t> المختلفة. كما تؤثر الملوثات الغازية في الهواء والملوثات </a:t>
            </a:r>
            <a:r>
              <a:rPr lang="ar-SA" sz="2400" dirty="0" err="1">
                <a:solidFill>
                  <a:srgbClr val="44546A"/>
                </a:solidFill>
              </a:rPr>
              <a:t>الدقائقية</a:t>
            </a:r>
            <a:r>
              <a:rPr lang="ar-SA" sz="2400" dirty="0">
                <a:solidFill>
                  <a:srgbClr val="44546A"/>
                </a:solidFill>
              </a:rPr>
              <a:t> المترسبة على سطح الأرض على الكساء الخضري في تنشيط نموه فضلا" عن تراكمها على الأوراق النباتية وغلق ثغورها ، كذلك تتأثر الحيوانات الحقلية بالملوثات </a:t>
            </a:r>
            <a:r>
              <a:rPr lang="ar-SA" sz="2400" dirty="0" err="1">
                <a:solidFill>
                  <a:srgbClr val="44546A"/>
                </a:solidFill>
              </a:rPr>
              <a:t>الدقائقية</a:t>
            </a:r>
            <a:r>
              <a:rPr lang="ar-SA" sz="2400" dirty="0">
                <a:solidFill>
                  <a:srgbClr val="44546A"/>
                </a:solidFill>
              </a:rPr>
              <a:t> الجوية فقد تصاب بالأمراض المختلفة شأنها شأن الإنسان</a:t>
            </a:r>
            <a:r>
              <a:rPr lang="en-GB" sz="2400" dirty="0">
                <a:solidFill>
                  <a:srgbClr val="44546A"/>
                </a:solidFill>
              </a:rPr>
              <a:t>. </a:t>
            </a:r>
            <a:r>
              <a:rPr lang="ar-SA" sz="2400" dirty="0">
                <a:solidFill>
                  <a:srgbClr val="44546A"/>
                </a:solidFill>
              </a:rPr>
              <a:t>  </a:t>
            </a:r>
            <a:r>
              <a:rPr lang="en-US" sz="2400" dirty="0">
                <a:solidFill>
                  <a:srgbClr val="44546A"/>
                </a:solidFill>
              </a:rPr>
              <a:t>                       </a:t>
            </a:r>
            <a:endParaRPr lang="en-US" sz="2400" dirty="0" smtClean="0">
              <a:solidFill>
                <a:srgbClr val="44546A"/>
              </a:solidFill>
            </a:endParaRPr>
          </a:p>
          <a:p>
            <a:pPr lvl="0" algn="just" rtl="1"/>
            <a:r>
              <a:rPr lang="en-US" sz="2400" dirty="0" smtClean="0">
                <a:solidFill>
                  <a:srgbClr val="44546A"/>
                </a:solidFill>
              </a:rPr>
              <a:t>  </a:t>
            </a:r>
            <a:r>
              <a:rPr lang="ar-SA" sz="2400" dirty="0">
                <a:solidFill>
                  <a:srgbClr val="44546A"/>
                </a:solidFill>
              </a:rPr>
              <a:t>إن التأثير العام والأكثر </a:t>
            </a:r>
            <a:r>
              <a:rPr lang="ar-SA" sz="2400" dirty="0" err="1">
                <a:solidFill>
                  <a:srgbClr val="44546A"/>
                </a:solidFill>
              </a:rPr>
              <a:t>إنتشارا</a:t>
            </a:r>
            <a:r>
              <a:rPr lang="ar-SA" sz="2400" dirty="0">
                <a:solidFill>
                  <a:srgbClr val="44546A"/>
                </a:solidFill>
              </a:rPr>
              <a:t>" للتلوث الهوائي على السكان ناجم عن الدخان وثاني أوكسيد الكبريت الذين يسببان الضباب الدخاني ، كالذي حصل فوق لندن عام 1952 وأودي بحياة أكثر من أربعة آلاف شخص في يوم واحد</a:t>
            </a:r>
            <a:r>
              <a:rPr lang="en-GB" sz="2400" dirty="0">
                <a:solidFill>
                  <a:srgbClr val="44546A"/>
                </a:solidFill>
              </a:rPr>
              <a:t>.</a:t>
            </a:r>
            <a:r>
              <a:rPr lang="ar-IQ" sz="2400" dirty="0">
                <a:solidFill>
                  <a:srgbClr val="44546A"/>
                </a:solidFill>
              </a:rPr>
              <a:t>  </a:t>
            </a:r>
            <a:r>
              <a:rPr lang="en-US" sz="2400" dirty="0">
                <a:solidFill>
                  <a:srgbClr val="44546A"/>
                </a:solidFill>
              </a:rPr>
              <a:t>                      </a:t>
            </a:r>
            <a:r>
              <a:rPr lang="en-GB" sz="2400" dirty="0">
                <a:solidFill>
                  <a:srgbClr val="44546A"/>
                </a:solidFill>
              </a:rPr>
              <a:t/>
            </a:r>
            <a:br>
              <a:rPr lang="en-GB" sz="2400" dirty="0">
                <a:solidFill>
                  <a:srgbClr val="44546A"/>
                </a:solidFill>
              </a:rPr>
            </a:br>
            <a:r>
              <a:rPr lang="ar-SA" sz="2400" dirty="0">
                <a:solidFill>
                  <a:srgbClr val="44546A"/>
                </a:solidFill>
              </a:rPr>
              <a:t>كما أن غبار المعادن والألياف وعدد من المواد الكيمياوية المصنعة وغيرها من دقائق الفحم والحجر </a:t>
            </a:r>
            <a:r>
              <a:rPr lang="ar-SA" sz="2400" dirty="0" err="1">
                <a:solidFill>
                  <a:srgbClr val="44546A"/>
                </a:solidFill>
              </a:rPr>
              <a:t>والمايكا</a:t>
            </a:r>
            <a:r>
              <a:rPr lang="ar-SA" sz="2400" dirty="0">
                <a:solidFill>
                  <a:srgbClr val="44546A"/>
                </a:solidFill>
              </a:rPr>
              <a:t> </a:t>
            </a:r>
            <a:r>
              <a:rPr lang="ar-SA" sz="2400" dirty="0" err="1">
                <a:solidFill>
                  <a:srgbClr val="44546A"/>
                </a:solidFill>
              </a:rPr>
              <a:t>والكرافيت</a:t>
            </a:r>
            <a:r>
              <a:rPr lang="ar-SA" sz="2400" dirty="0">
                <a:solidFill>
                  <a:srgbClr val="44546A"/>
                </a:solidFill>
              </a:rPr>
              <a:t> </a:t>
            </a:r>
            <a:r>
              <a:rPr lang="ar-SA" sz="2400" dirty="0" err="1">
                <a:solidFill>
                  <a:srgbClr val="44546A"/>
                </a:solidFill>
              </a:rPr>
              <a:t>والأسبست</a:t>
            </a:r>
            <a:r>
              <a:rPr lang="ar-SA" sz="2400" dirty="0">
                <a:solidFill>
                  <a:srgbClr val="44546A"/>
                </a:solidFill>
              </a:rPr>
              <a:t> وألياف الزجاج والصوف الصخري يؤدي </a:t>
            </a:r>
            <a:r>
              <a:rPr lang="ar-SA" sz="2400" dirty="0" err="1">
                <a:solidFill>
                  <a:srgbClr val="44546A"/>
                </a:solidFill>
              </a:rPr>
              <a:t>إستنشاقها</a:t>
            </a:r>
            <a:r>
              <a:rPr lang="ar-SA" sz="2400" dirty="0">
                <a:solidFill>
                  <a:srgbClr val="44546A"/>
                </a:solidFill>
              </a:rPr>
              <a:t> إلى العديد من الأمراض المعروفة التي تتركز في أجهزة التنفس والدوران والهضم</a:t>
            </a:r>
            <a:r>
              <a:rPr lang="en-GB" sz="2400" dirty="0">
                <a:solidFill>
                  <a:srgbClr val="44546A"/>
                </a:solidFill>
              </a:rPr>
              <a:t>. </a:t>
            </a:r>
            <a:endParaRPr lang="ar-IQ" sz="2400" dirty="0">
              <a:solidFill>
                <a:srgbClr val="44546A"/>
              </a:solidFill>
            </a:endParaRPr>
          </a:p>
        </p:txBody>
      </p:sp>
    </p:spTree>
    <p:extLst>
      <p:ext uri="{BB962C8B-B14F-4D97-AF65-F5344CB8AC3E}">
        <p14:creationId xmlns:p14="http://schemas.microsoft.com/office/powerpoint/2010/main" val="265623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687189"/>
            <a:ext cx="10515600" cy="3611641"/>
          </a:xfrm>
        </p:spPr>
        <p:txBody>
          <a:bodyPr>
            <a:noAutofit/>
          </a:bodyPr>
          <a:lstStyle/>
          <a:p>
            <a:pPr algn="ctr"/>
            <a:r>
              <a:rPr lang="ar-IQ" sz="9600" dirty="0" smtClean="0">
                <a:solidFill>
                  <a:srgbClr val="FF0000"/>
                </a:solidFill>
              </a:rPr>
              <a:t>المحاضرة </a:t>
            </a:r>
            <a:r>
              <a:rPr lang="ar-IQ" sz="9600" dirty="0" smtClean="0">
                <a:solidFill>
                  <a:srgbClr val="FF0000"/>
                </a:solidFill>
              </a:rPr>
              <a:t>الثامنة</a:t>
            </a:r>
            <a:r>
              <a:rPr lang="ar-IQ" sz="9600" dirty="0" smtClean="0">
                <a:solidFill>
                  <a:srgbClr val="FF0000"/>
                </a:solidFill>
              </a:rPr>
              <a:t/>
            </a:r>
            <a:br>
              <a:rPr lang="ar-IQ" sz="9600" dirty="0" smtClean="0">
                <a:solidFill>
                  <a:srgbClr val="FF0000"/>
                </a:solidFill>
              </a:rPr>
            </a:br>
            <a:r>
              <a:rPr lang="ar-IQ" sz="9600" dirty="0" smtClean="0">
                <a:solidFill>
                  <a:srgbClr val="FF0000"/>
                </a:solidFill>
              </a:rPr>
              <a:t>الفصل </a:t>
            </a:r>
            <a:r>
              <a:rPr lang="ar-IQ" sz="9600" dirty="0" smtClean="0">
                <a:solidFill>
                  <a:srgbClr val="FF0000"/>
                </a:solidFill>
              </a:rPr>
              <a:t>الثالث</a:t>
            </a:r>
            <a:r>
              <a:rPr lang="ar-IQ" sz="9600" dirty="0" smtClean="0">
                <a:solidFill>
                  <a:srgbClr val="FF0000"/>
                </a:solidFill>
              </a:rPr>
              <a:t/>
            </a:r>
            <a:br>
              <a:rPr lang="ar-IQ" sz="9600" dirty="0" smtClean="0">
                <a:solidFill>
                  <a:srgbClr val="FF0000"/>
                </a:solidFill>
              </a:rPr>
            </a:br>
            <a:r>
              <a:rPr lang="ar-IQ" sz="9600" dirty="0" smtClean="0">
                <a:solidFill>
                  <a:srgbClr val="FF0000"/>
                </a:solidFill>
              </a:rPr>
              <a:t>تلوث الهواء</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211015"/>
            <a:ext cx="11781693" cy="6389077"/>
          </a:xfrm>
        </p:spPr>
        <p:txBody>
          <a:bodyPr>
            <a:normAutofit/>
          </a:bodyPr>
          <a:lstStyle/>
          <a:p>
            <a:pPr algn="just" rtl="1">
              <a:spcAft>
                <a:spcPts val="0"/>
              </a:spcAft>
            </a:pPr>
            <a:r>
              <a:rPr lang="en-US" sz="2800" b="1" dirty="0" smtClean="0">
                <a:latin typeface="Times New Roman"/>
                <a:ea typeface="Times New Roman"/>
                <a:cs typeface="Arial"/>
              </a:rPr>
              <a:t/>
            </a:r>
            <a:br>
              <a:rPr lang="en-US" sz="2800" b="1" dirty="0" smtClean="0">
                <a:latin typeface="Times New Roman"/>
                <a:ea typeface="Times New Roman"/>
                <a:cs typeface="Arial"/>
              </a:rPr>
            </a:br>
            <a:r>
              <a:rPr lang="ar-SA" sz="2800" b="1" dirty="0" smtClean="0">
                <a:solidFill>
                  <a:srgbClr val="C00000"/>
                </a:solidFill>
                <a:latin typeface="Times New Roman"/>
                <a:ea typeface="Times New Roman"/>
                <a:cs typeface="Arial"/>
              </a:rPr>
              <a:t>الهواء </a:t>
            </a:r>
            <a:r>
              <a:rPr lang="ar-SA" sz="2800" b="1" dirty="0">
                <a:solidFill>
                  <a:srgbClr val="C00000"/>
                </a:solidFill>
                <a:latin typeface="Times New Roman"/>
                <a:ea typeface="Times New Roman"/>
                <a:cs typeface="Arial"/>
              </a:rPr>
              <a:t>النظيف : ( تركيب الهواء </a:t>
            </a:r>
            <a:r>
              <a:rPr lang="ar-SA" sz="2800" b="1" dirty="0" smtClean="0">
                <a:solidFill>
                  <a:srgbClr val="C00000"/>
                </a:solidFill>
                <a:latin typeface="Times New Roman"/>
                <a:ea typeface="Times New Roman"/>
                <a:cs typeface="Arial"/>
              </a:rPr>
              <a:t>)</a:t>
            </a:r>
            <a:r>
              <a:rPr lang="en-US" sz="2800" b="1" dirty="0" smtClean="0">
                <a:solidFill>
                  <a:srgbClr val="C00000"/>
                </a:solidFill>
                <a:latin typeface="Times New Roman"/>
                <a:ea typeface="Times New Roman"/>
                <a:cs typeface="Arial"/>
              </a:rPr>
              <a:t>                       </a:t>
            </a:r>
            <a:r>
              <a:rPr lang="ar-IQ" sz="2800" b="1" dirty="0" smtClean="0">
                <a:solidFill>
                  <a:srgbClr val="C00000"/>
                </a:solidFill>
                <a:latin typeface="Times New Roman"/>
                <a:ea typeface="Times New Roman"/>
                <a:cs typeface="Arial"/>
              </a:rPr>
              <a:t>  </a:t>
            </a:r>
            <a:r>
              <a:rPr lang="en-US" sz="1400" dirty="0">
                <a:latin typeface="Times New Roman"/>
                <a:ea typeface="Times New Roman"/>
                <a:cs typeface="Traditional Arabic"/>
              </a:rPr>
              <a:t/>
            </a:r>
            <a:br>
              <a:rPr lang="en-US" sz="1400" dirty="0">
                <a:latin typeface="Times New Roman"/>
                <a:ea typeface="Times New Roman"/>
                <a:cs typeface="Traditional Arabic"/>
              </a:rPr>
            </a:br>
            <a:r>
              <a:rPr lang="ar-SA" sz="2800" b="1" dirty="0">
                <a:latin typeface="Times New Roman"/>
                <a:ea typeface="Times New Roman"/>
                <a:cs typeface="Arial"/>
              </a:rPr>
              <a:t> </a:t>
            </a:r>
            <a:r>
              <a:rPr lang="en-US" sz="1400" dirty="0">
                <a:latin typeface="Times New Roman"/>
                <a:ea typeface="Times New Roman"/>
                <a:cs typeface="Traditional Arabic"/>
              </a:rPr>
              <a:t/>
            </a:r>
            <a:br>
              <a:rPr lang="en-US" sz="1400" dirty="0">
                <a:latin typeface="Times New Roman"/>
                <a:ea typeface="Times New Roman"/>
                <a:cs typeface="Traditional Arabic"/>
              </a:rPr>
            </a:br>
            <a:r>
              <a:rPr lang="ar-SA" sz="2400" dirty="0">
                <a:solidFill>
                  <a:schemeClr val="tx2"/>
                </a:solidFill>
                <a:latin typeface="Times New Roman"/>
                <a:ea typeface="Times New Roman"/>
                <a:cs typeface="Arial"/>
              </a:rPr>
              <a:t>ومن حيث الحجم فإن هواء الغلاف الجوي يتكون من الغازات التالية حسب نسبتها المئوية:</a:t>
            </a:r>
            <a:r>
              <a:rPr lang="en-US" sz="1400" dirty="0">
                <a:solidFill>
                  <a:schemeClr val="tx2"/>
                </a:solidFill>
                <a:latin typeface="Times New Roman"/>
                <a:ea typeface="Times New Roman"/>
                <a:cs typeface="Traditional Arabic"/>
              </a:rPr>
              <a:t/>
            </a:r>
            <a:br>
              <a:rPr lang="en-US" sz="1400" dirty="0">
                <a:solidFill>
                  <a:schemeClr val="tx2"/>
                </a:solidFill>
                <a:latin typeface="Times New Roman"/>
                <a:ea typeface="Times New Roman"/>
                <a:cs typeface="Traditional Arabic"/>
              </a:rPr>
            </a:br>
            <a:r>
              <a:rPr lang="ar-SA" sz="2400" dirty="0">
                <a:solidFill>
                  <a:schemeClr val="tx2"/>
                </a:solidFill>
                <a:latin typeface="Times New Roman"/>
                <a:ea typeface="Times New Roman"/>
                <a:cs typeface="Arial"/>
              </a:rPr>
              <a:t>النتروجين  بنسبة </a:t>
            </a:r>
            <a:r>
              <a:rPr lang="en-US" sz="2400" dirty="0">
                <a:solidFill>
                  <a:schemeClr val="tx2"/>
                </a:solidFill>
                <a:latin typeface="Arial"/>
                <a:ea typeface="Times New Roman"/>
                <a:cs typeface="Traditional Arabic"/>
              </a:rPr>
              <a:t>78.09%</a:t>
            </a:r>
            <a:r>
              <a:rPr lang="ar-SA" sz="2400" dirty="0">
                <a:solidFill>
                  <a:schemeClr val="tx2"/>
                </a:solidFill>
                <a:latin typeface="Times New Roman"/>
                <a:ea typeface="Times New Roman"/>
                <a:cs typeface="Arial"/>
              </a:rPr>
              <a:t> من حجم </a:t>
            </a:r>
            <a:r>
              <a:rPr lang="ar-SA" sz="2400" dirty="0" smtClean="0">
                <a:solidFill>
                  <a:schemeClr val="tx2"/>
                </a:solidFill>
                <a:latin typeface="Times New Roman"/>
                <a:ea typeface="Times New Roman"/>
                <a:cs typeface="Arial"/>
              </a:rPr>
              <a:t>الهواء</a:t>
            </a:r>
            <a:r>
              <a:rPr lang="en-US" sz="2400" dirty="0" smtClean="0">
                <a:solidFill>
                  <a:schemeClr val="tx2"/>
                </a:solidFill>
                <a:latin typeface="Times New Roman"/>
                <a:ea typeface="Times New Roman"/>
                <a:cs typeface="Arial"/>
              </a:rPr>
              <a:t>         .</a:t>
            </a:r>
            <a:br>
              <a:rPr lang="en-US" sz="2400" dirty="0" smtClean="0">
                <a:solidFill>
                  <a:schemeClr val="tx2"/>
                </a:solidFill>
                <a:latin typeface="Times New Roman"/>
                <a:ea typeface="Times New Roman"/>
                <a:cs typeface="Arial"/>
              </a:rPr>
            </a:br>
            <a:r>
              <a:rPr lang="ar-SA" sz="2400" dirty="0" smtClean="0">
                <a:solidFill>
                  <a:schemeClr val="tx2"/>
                </a:solidFill>
                <a:latin typeface="Times New Roman"/>
                <a:ea typeface="Times New Roman"/>
                <a:cs typeface="Arial"/>
              </a:rPr>
              <a:t>الأكسجين </a:t>
            </a:r>
            <a:r>
              <a:rPr lang="ar-SA" sz="2400" dirty="0">
                <a:solidFill>
                  <a:schemeClr val="tx2"/>
                </a:solidFill>
                <a:latin typeface="Times New Roman"/>
                <a:ea typeface="Times New Roman"/>
                <a:cs typeface="Arial"/>
              </a:rPr>
              <a:t>بنسبة </a:t>
            </a:r>
            <a:r>
              <a:rPr lang="en-US" sz="2400" dirty="0">
                <a:solidFill>
                  <a:schemeClr val="tx2"/>
                </a:solidFill>
                <a:latin typeface="Arial"/>
                <a:ea typeface="Times New Roman"/>
                <a:cs typeface="Traditional Arabic"/>
              </a:rPr>
              <a:t>20.94 %</a:t>
            </a:r>
            <a:r>
              <a:rPr lang="ar-SA" sz="2400" dirty="0">
                <a:solidFill>
                  <a:schemeClr val="tx2"/>
                </a:solidFill>
                <a:latin typeface="Times New Roman"/>
                <a:ea typeface="Times New Roman"/>
                <a:cs typeface="Arial"/>
              </a:rPr>
              <a:t> من حجم الهواء</a:t>
            </a:r>
            <a:r>
              <a:rPr lang="ar-SA" sz="2400" dirty="0" smtClean="0">
                <a:solidFill>
                  <a:schemeClr val="tx2"/>
                </a:solidFill>
                <a:latin typeface="Times New Roman"/>
                <a:ea typeface="Times New Roman"/>
                <a:cs typeface="Arial"/>
              </a:rPr>
              <a:t>.</a:t>
            </a:r>
            <a:r>
              <a:rPr lang="en-US" sz="2400" dirty="0" smtClean="0">
                <a:solidFill>
                  <a:schemeClr val="tx2"/>
                </a:solidFill>
                <a:latin typeface="Times New Roman"/>
                <a:ea typeface="Times New Roman"/>
                <a:cs typeface="Arial"/>
              </a:rPr>
              <a:t>                  </a:t>
            </a:r>
            <a:r>
              <a:rPr lang="en-US" sz="1400" dirty="0">
                <a:solidFill>
                  <a:schemeClr val="tx2"/>
                </a:solidFill>
                <a:latin typeface="Times New Roman"/>
                <a:ea typeface="Times New Roman"/>
                <a:cs typeface="Traditional Arabic"/>
              </a:rPr>
              <a:t/>
            </a:r>
            <a:br>
              <a:rPr lang="en-US" sz="1400" dirty="0">
                <a:solidFill>
                  <a:schemeClr val="tx2"/>
                </a:solidFill>
                <a:latin typeface="Times New Roman"/>
                <a:ea typeface="Times New Roman"/>
                <a:cs typeface="Traditional Arabic"/>
              </a:rPr>
            </a:br>
            <a:r>
              <a:rPr lang="ar-SA" sz="2400" dirty="0">
                <a:solidFill>
                  <a:schemeClr val="tx2"/>
                </a:solidFill>
                <a:latin typeface="Times New Roman"/>
                <a:ea typeface="Times New Roman"/>
                <a:cs typeface="Arial"/>
              </a:rPr>
              <a:t>ثاني أكسيد الكربون بنسبة </a:t>
            </a:r>
            <a:r>
              <a:rPr lang="en-US" sz="2400" dirty="0">
                <a:solidFill>
                  <a:schemeClr val="tx2"/>
                </a:solidFill>
                <a:latin typeface="Arial"/>
                <a:ea typeface="Times New Roman"/>
                <a:cs typeface="Traditional Arabic"/>
              </a:rPr>
              <a:t>0.032%</a:t>
            </a:r>
            <a:r>
              <a:rPr lang="ar-SA" sz="2400" dirty="0">
                <a:solidFill>
                  <a:schemeClr val="tx2"/>
                </a:solidFill>
                <a:latin typeface="Times New Roman"/>
                <a:ea typeface="Times New Roman"/>
                <a:cs typeface="Arial"/>
              </a:rPr>
              <a:t> من حجم الهواء</a:t>
            </a:r>
            <a:r>
              <a:rPr lang="ar-SA" sz="2400" dirty="0" smtClean="0">
                <a:solidFill>
                  <a:schemeClr val="tx2"/>
                </a:solidFill>
                <a:latin typeface="Times New Roman"/>
                <a:ea typeface="Times New Roman"/>
                <a:cs typeface="Arial"/>
              </a:rPr>
              <a:t>.</a:t>
            </a:r>
            <a:r>
              <a:rPr lang="en-US" sz="2400" dirty="0" smtClean="0">
                <a:solidFill>
                  <a:schemeClr val="tx2"/>
                </a:solidFill>
                <a:latin typeface="Times New Roman"/>
                <a:ea typeface="Times New Roman"/>
                <a:cs typeface="Arial"/>
              </a:rPr>
              <a:t>                                                               </a:t>
            </a:r>
            <a:r>
              <a:rPr lang="ar-SA" sz="2400" dirty="0" smtClean="0">
                <a:solidFill>
                  <a:schemeClr val="tx2"/>
                </a:solidFill>
                <a:latin typeface="Times New Roman"/>
                <a:ea typeface="Times New Roman"/>
                <a:cs typeface="Arial"/>
              </a:rPr>
              <a:t> </a:t>
            </a:r>
            <a:r>
              <a:rPr lang="en-US" sz="1400" dirty="0">
                <a:solidFill>
                  <a:schemeClr val="tx2"/>
                </a:solidFill>
                <a:latin typeface="Times New Roman"/>
                <a:ea typeface="Times New Roman"/>
                <a:cs typeface="Traditional Arabic"/>
              </a:rPr>
              <a:t/>
            </a:r>
            <a:br>
              <a:rPr lang="en-US" sz="1400" dirty="0">
                <a:solidFill>
                  <a:schemeClr val="tx2"/>
                </a:solidFill>
                <a:latin typeface="Times New Roman"/>
                <a:ea typeface="Times New Roman"/>
                <a:cs typeface="Traditional Arabic"/>
              </a:rPr>
            </a:br>
            <a:r>
              <a:rPr lang="ar-SA" sz="2400" dirty="0">
                <a:solidFill>
                  <a:schemeClr val="tx2"/>
                </a:solidFill>
                <a:latin typeface="Times New Roman"/>
                <a:ea typeface="Times New Roman"/>
                <a:cs typeface="Arial"/>
              </a:rPr>
              <a:t>والأرجون بنسبة </a:t>
            </a:r>
            <a:r>
              <a:rPr lang="en-US" sz="2400" dirty="0">
                <a:solidFill>
                  <a:schemeClr val="tx2"/>
                </a:solidFill>
                <a:latin typeface="Arial"/>
                <a:ea typeface="Times New Roman"/>
                <a:cs typeface="Traditional Arabic"/>
              </a:rPr>
              <a:t>0.93 %</a:t>
            </a:r>
            <a:r>
              <a:rPr lang="ar-SA" sz="2400" dirty="0">
                <a:solidFill>
                  <a:schemeClr val="tx2"/>
                </a:solidFill>
                <a:latin typeface="Times New Roman"/>
                <a:ea typeface="Times New Roman"/>
                <a:cs typeface="Arial"/>
              </a:rPr>
              <a:t> من حجم الهواء ، وبعض الغازات الأخرى ضئيلة النسبة الحجمية وكما في الجدول ادناه . </a:t>
            </a:r>
            <a:r>
              <a:rPr lang="en-US" sz="1400" dirty="0">
                <a:solidFill>
                  <a:schemeClr val="tx2"/>
                </a:solidFill>
                <a:latin typeface="Times New Roman"/>
                <a:ea typeface="Times New Roman"/>
                <a:cs typeface="Traditional Arabic"/>
              </a:rPr>
              <a:t/>
            </a:r>
            <a:br>
              <a:rPr lang="en-US" sz="1400" dirty="0">
                <a:solidFill>
                  <a:schemeClr val="tx2"/>
                </a:solidFill>
                <a:latin typeface="Times New Roman"/>
                <a:ea typeface="Times New Roman"/>
                <a:cs typeface="Traditional Arabic"/>
              </a:rPr>
            </a:br>
            <a:r>
              <a:rPr lang="ar-SA" sz="2400" dirty="0">
                <a:solidFill>
                  <a:schemeClr val="tx2"/>
                </a:solidFill>
                <a:latin typeface="Times New Roman"/>
                <a:ea typeface="Times New Roman"/>
                <a:cs typeface="Arial"/>
              </a:rPr>
              <a:t>وخليط الهواء بتركيبه السابق حيوي جداً بالنسبة لجميع الكائنات الحية ، وتكاد تكون تراكيز هذه المكونات ثابتة في البيئة غير الملوثة بفعل دورات البيئة العديدة كدورات النيتروجين والكربون ، الأكسجين ، الكبريت والفوسفات من خلال نواتج عمليات الهدم والبناء للكائنات الحية وتداخل سلاسلها الغذائية ضمن الأنظمة البيئية . حيث أن دورة النيتروجين تلعب دوراً أساسياً في الأنظمة البيئية المتنوعة من خلال ما ينتج عنها من مواد عضوية نيتروجينية من قبل الكائنات النباتية والحيوانية ومن خلال تحلل هذه المواد من قبل الكائنات الدقيقة في المحافظة على تركيز ثابت للنيتروجين في الهواء . كما تبقى نسبة غاز ثاني أكسيد الكربون في الأجواء  الغير ملوثة ثابتة بفعل عمليات التمثيل الضوئي والتنفس للنباتات والحيوانات والكائنات الدقيقة ، كذلك تحتاج النباتات إلى كل من غازي ثاني أكسيد الكربون والنتروجين في صنع غذائها ، واستكمال نموها بينما تحتاج كل الكائنات الحية بجميع أنواعها إلى غاز الأكسجين لأداء وظائفها الحيوية حيث يبقى تركيز الأكسجين ثابت في الهواء النقي غير الملوث من خلال عمليات التنفس للكائنات الحية وتختلف نسبة الأكسجين في الهواء باختلاف ارتفاع المكان أو انخفاضه بالنسبة لسطح البحر حيث تقل هذه النسبة في المرتفعات .</a:t>
            </a:r>
            <a:r>
              <a:rPr lang="en-US" sz="1400" dirty="0">
                <a:solidFill>
                  <a:schemeClr val="tx2"/>
                </a:solidFill>
                <a:latin typeface="Times New Roman"/>
                <a:ea typeface="Times New Roman"/>
                <a:cs typeface="Traditional Arabic"/>
              </a:rPr>
              <a:t/>
            </a:r>
            <a:br>
              <a:rPr lang="en-US" sz="1400" dirty="0">
                <a:solidFill>
                  <a:schemeClr val="tx2"/>
                </a:solidFill>
                <a:latin typeface="Times New Roman"/>
                <a:ea typeface="Times New Roman"/>
                <a:cs typeface="Traditional Arabic"/>
              </a:rPr>
            </a:br>
            <a:endParaRPr lang="en-US" sz="1400" dirty="0">
              <a:solidFill>
                <a:schemeClr val="tx2"/>
              </a:solidFill>
              <a:effectLst/>
              <a:latin typeface="Times New Roman"/>
              <a:ea typeface="Times New Roman"/>
              <a:cs typeface="Traditional Arabic"/>
            </a:endParaRPr>
          </a:p>
        </p:txBody>
      </p:sp>
    </p:spTree>
    <p:extLst>
      <p:ext uri="{BB962C8B-B14F-4D97-AF65-F5344CB8AC3E}">
        <p14:creationId xmlns:p14="http://schemas.microsoft.com/office/powerpoint/2010/main" val="317359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44062"/>
            <a:ext cx="10515600" cy="5556738"/>
          </a:xfrm>
        </p:spPr>
        <p:txBody>
          <a:bodyPr>
            <a:normAutofit/>
          </a:bodyPr>
          <a:lstStyle/>
          <a:p>
            <a:pPr algn="just" rtl="1"/>
            <a:r>
              <a:rPr lang="ar-SA" sz="2400" dirty="0">
                <a:solidFill>
                  <a:srgbClr val="44546A"/>
                </a:solidFill>
                <a:latin typeface="Times New Roman"/>
                <a:ea typeface="Times New Roman"/>
              </a:rPr>
              <a:t>وقد يحتوي الهواء غير الملوث إضافة إلى العناصر الأساسية المكونة له على نسب ضئيلة من مواد لا تشكل تراكيزها ضرر على صحة الإنسان أو على مكونات النظام البيئي . ومن هذه المواد أول أكسيد الكربون ( </a:t>
            </a:r>
            <a:r>
              <a:rPr lang="en-US" sz="2400" dirty="0">
                <a:solidFill>
                  <a:srgbClr val="44546A"/>
                </a:solidFill>
                <a:latin typeface="Arial"/>
                <a:ea typeface="Times New Roman"/>
                <a:cs typeface="Traditional Arabic"/>
              </a:rPr>
              <a:t>CO</a:t>
            </a:r>
            <a:r>
              <a:rPr lang="ar-SA" sz="2400" dirty="0">
                <a:solidFill>
                  <a:srgbClr val="44546A"/>
                </a:solidFill>
                <a:latin typeface="Times New Roman"/>
                <a:ea typeface="Times New Roman"/>
              </a:rPr>
              <a:t> ) وثاني أكسيد الكبريت ( </a:t>
            </a:r>
            <a:r>
              <a:rPr lang="en-US" sz="2400" dirty="0">
                <a:solidFill>
                  <a:srgbClr val="44546A"/>
                </a:solidFill>
                <a:latin typeface="Arial"/>
                <a:ea typeface="Times New Roman"/>
                <a:cs typeface="Traditional Arabic"/>
              </a:rPr>
              <a:t>SO</a:t>
            </a:r>
            <a:r>
              <a:rPr lang="en-US" sz="2400" baseline="-25000" dirty="0">
                <a:solidFill>
                  <a:srgbClr val="44546A"/>
                </a:solidFill>
                <a:latin typeface="Arial"/>
                <a:ea typeface="Times New Roman"/>
                <a:cs typeface="Traditional Arabic"/>
              </a:rPr>
              <a:t>2</a:t>
            </a:r>
            <a:r>
              <a:rPr lang="en-US" sz="2400" dirty="0">
                <a:solidFill>
                  <a:srgbClr val="44546A"/>
                </a:solidFill>
                <a:latin typeface="Arial"/>
                <a:ea typeface="Times New Roman"/>
                <a:cs typeface="Traditional Arabic"/>
              </a:rPr>
              <a:t> </a:t>
            </a:r>
            <a:r>
              <a:rPr lang="ar-SA" sz="2400" dirty="0">
                <a:solidFill>
                  <a:srgbClr val="44546A"/>
                </a:solidFill>
                <a:latin typeface="Times New Roman"/>
                <a:ea typeface="Times New Roman"/>
              </a:rPr>
              <a:t> ) وثاني أكسيد النتروجين    (</a:t>
            </a:r>
            <a:r>
              <a:rPr lang="en-US" sz="2400" dirty="0">
                <a:solidFill>
                  <a:srgbClr val="44546A"/>
                </a:solidFill>
                <a:latin typeface="Arial"/>
                <a:ea typeface="Times New Roman"/>
                <a:cs typeface="Traditional Arabic"/>
              </a:rPr>
              <a:t>NO</a:t>
            </a:r>
            <a:r>
              <a:rPr lang="en-US" sz="2400" baseline="-25000" dirty="0">
                <a:solidFill>
                  <a:srgbClr val="44546A"/>
                </a:solidFill>
                <a:latin typeface="Arial"/>
                <a:ea typeface="Times New Roman"/>
                <a:cs typeface="Traditional Arabic"/>
              </a:rPr>
              <a:t>2</a:t>
            </a:r>
            <a:r>
              <a:rPr lang="en-US" sz="2400" dirty="0">
                <a:solidFill>
                  <a:srgbClr val="44546A"/>
                </a:solidFill>
                <a:latin typeface="Arial"/>
                <a:ea typeface="Times New Roman"/>
                <a:cs typeface="Traditional Arabic"/>
              </a:rPr>
              <a:t> </a:t>
            </a:r>
            <a:r>
              <a:rPr lang="ar-SA" sz="2400" dirty="0">
                <a:solidFill>
                  <a:srgbClr val="44546A"/>
                </a:solidFill>
                <a:latin typeface="Times New Roman"/>
                <a:ea typeface="Times New Roman"/>
              </a:rPr>
              <a:t> )   والأوزون ( </a:t>
            </a:r>
            <a:r>
              <a:rPr lang="en-US" sz="2400" dirty="0">
                <a:solidFill>
                  <a:srgbClr val="44546A"/>
                </a:solidFill>
                <a:latin typeface="Arial"/>
                <a:ea typeface="Times New Roman"/>
                <a:cs typeface="Traditional Arabic"/>
              </a:rPr>
              <a:t>O</a:t>
            </a:r>
            <a:r>
              <a:rPr lang="en-US" sz="2400" baseline="-25000" dirty="0">
                <a:solidFill>
                  <a:srgbClr val="44546A"/>
                </a:solidFill>
                <a:latin typeface="Arial"/>
                <a:ea typeface="Times New Roman"/>
                <a:cs typeface="Traditional Arabic"/>
              </a:rPr>
              <a:t>3</a:t>
            </a:r>
            <a:r>
              <a:rPr lang="en-US" sz="2400" dirty="0">
                <a:solidFill>
                  <a:srgbClr val="44546A"/>
                </a:solidFill>
                <a:latin typeface="Arial"/>
                <a:ea typeface="Times New Roman"/>
                <a:cs typeface="Traditional Arabic"/>
              </a:rPr>
              <a:t> </a:t>
            </a:r>
            <a:r>
              <a:rPr lang="ar-SA" sz="2400" dirty="0">
                <a:solidFill>
                  <a:srgbClr val="44546A"/>
                </a:solidFill>
                <a:latin typeface="Times New Roman"/>
                <a:ea typeface="Times New Roman"/>
              </a:rPr>
              <a:t> ) والميثان ( </a:t>
            </a:r>
            <a:r>
              <a:rPr lang="en-US" sz="2400" dirty="0">
                <a:solidFill>
                  <a:srgbClr val="44546A"/>
                </a:solidFill>
                <a:latin typeface="Arial"/>
                <a:ea typeface="Times New Roman"/>
                <a:cs typeface="Traditional Arabic"/>
              </a:rPr>
              <a:t>CH</a:t>
            </a:r>
            <a:r>
              <a:rPr lang="en-US" sz="2400" baseline="-25000" dirty="0">
                <a:solidFill>
                  <a:srgbClr val="44546A"/>
                </a:solidFill>
                <a:latin typeface="Arial"/>
                <a:ea typeface="Times New Roman"/>
                <a:cs typeface="Traditional Arabic"/>
              </a:rPr>
              <a:t>4</a:t>
            </a:r>
            <a:r>
              <a:rPr lang="en-US" sz="2400" dirty="0">
                <a:solidFill>
                  <a:srgbClr val="44546A"/>
                </a:solidFill>
                <a:latin typeface="Arial"/>
                <a:ea typeface="Times New Roman"/>
                <a:cs typeface="Traditional Arabic"/>
              </a:rPr>
              <a:t> </a:t>
            </a:r>
            <a:r>
              <a:rPr lang="ar-SA" sz="2400" dirty="0">
                <a:solidFill>
                  <a:srgbClr val="44546A"/>
                </a:solidFill>
                <a:latin typeface="Times New Roman"/>
                <a:ea typeface="Times New Roman"/>
              </a:rPr>
              <a:t> ) بالإضافة إلى الغبار الطبيعي العضوي والمعدني الذي يتشكل من هدم التربة وحتى الصخور وثوران البراكين والتبخر والغبار الكوني الذي يسقط على الأرض وتقدر كميته بحوالي </a:t>
            </a:r>
            <a:r>
              <a:rPr lang="ar-IQ" sz="2400" dirty="0" smtClean="0">
                <a:solidFill>
                  <a:srgbClr val="44546A"/>
                </a:solidFill>
                <a:latin typeface="Times New Roman"/>
                <a:ea typeface="Times New Roman"/>
              </a:rPr>
              <a:t> </a:t>
            </a:r>
            <a:r>
              <a:rPr lang="ar-SA" sz="2400" dirty="0" smtClean="0">
                <a:solidFill>
                  <a:srgbClr val="44546A"/>
                </a:solidFill>
                <a:latin typeface="Times New Roman"/>
                <a:ea typeface="Times New Roman"/>
              </a:rPr>
              <a:t>2-5 </a:t>
            </a:r>
            <a:r>
              <a:rPr lang="ar-SA" sz="2400" dirty="0">
                <a:solidFill>
                  <a:srgbClr val="44546A"/>
                </a:solidFill>
                <a:latin typeface="Times New Roman"/>
                <a:ea typeface="Times New Roman"/>
              </a:rPr>
              <a:t>مليون / طن سنة </a:t>
            </a:r>
            <a:r>
              <a:rPr lang="ar-SA" sz="2400" dirty="0" smtClean="0">
                <a:solidFill>
                  <a:srgbClr val="44546A"/>
                </a:solidFill>
                <a:latin typeface="Times New Roman"/>
                <a:ea typeface="Times New Roman"/>
              </a:rPr>
              <a:t>.</a:t>
            </a:r>
            <a:r>
              <a:rPr lang="en-US" sz="2400" dirty="0" smtClean="0">
                <a:solidFill>
                  <a:srgbClr val="44546A"/>
                </a:solidFill>
                <a:latin typeface="Times New Roman"/>
                <a:ea typeface="Times New Roman"/>
              </a:rPr>
              <a:t>                         </a:t>
            </a:r>
          </a:p>
          <a:p>
            <a:pPr lvl="0" algn="just" rtl="1"/>
            <a:r>
              <a:rPr lang="en-US" sz="2400" dirty="0" smtClean="0">
                <a:solidFill>
                  <a:srgbClr val="44546A"/>
                </a:solidFill>
                <a:latin typeface="Times New Roman"/>
                <a:ea typeface="Times New Roman"/>
              </a:rPr>
              <a:t> </a:t>
            </a:r>
            <a:r>
              <a:rPr lang="ar-SA" sz="2400" dirty="0">
                <a:solidFill>
                  <a:srgbClr val="44546A"/>
                </a:solidFill>
                <a:latin typeface="Times New Roman"/>
                <a:ea typeface="Times New Roman"/>
              </a:rPr>
              <a:t>ونظراً لوجود هذه الشوائب بنسب قليلة في الهواء فإنها لا تشكل خطراً كملوثات ضارة . ويعتبر الهواء نظيفاً ( غير ملوث ) إذا كان تركيز الشوائب الضارة في الهواء دون الحد المسموح به بحيث لا تسبب أضراراً مباشرة أو غير مباشرة على الإنسان والكائنات الحية النباتية والحيوانية أو على المنشآت والأبنية وغيرها . </a:t>
            </a:r>
            <a:r>
              <a:rPr lang="en-US" sz="1400" dirty="0">
                <a:solidFill>
                  <a:srgbClr val="44546A"/>
                </a:solidFill>
                <a:latin typeface="Times New Roman"/>
                <a:ea typeface="Times New Roman"/>
                <a:cs typeface="Traditional Arabic"/>
              </a:rPr>
              <a:t/>
            </a:r>
            <a:br>
              <a:rPr lang="en-US" sz="1400" dirty="0">
                <a:solidFill>
                  <a:srgbClr val="44546A"/>
                </a:solidFill>
                <a:latin typeface="Times New Roman"/>
                <a:ea typeface="Times New Roman"/>
                <a:cs typeface="Traditional Arabic"/>
              </a:rPr>
            </a:br>
            <a:endParaRPr lang="en-US" sz="2400" dirty="0">
              <a:solidFill>
                <a:srgbClr val="44546A"/>
              </a:solidFill>
            </a:endParaRPr>
          </a:p>
          <a:p>
            <a:pPr marL="0" indent="0" algn="r" rtl="1">
              <a:buNone/>
            </a:pPr>
            <a:r>
              <a:rPr lang="ar-SA" sz="2400" dirty="0" smtClean="0">
                <a:solidFill>
                  <a:srgbClr val="44546A"/>
                </a:solidFill>
                <a:latin typeface="Times New Roman"/>
                <a:ea typeface="Times New Roman"/>
              </a:rPr>
              <a:t> </a:t>
            </a:r>
            <a:r>
              <a:rPr lang="en-US" sz="1400" dirty="0">
                <a:solidFill>
                  <a:srgbClr val="44546A"/>
                </a:solidFill>
                <a:latin typeface="Times New Roman"/>
                <a:ea typeface="Times New Roman"/>
                <a:cs typeface="Traditional Arabic"/>
              </a:rPr>
              <a:t/>
            </a:r>
            <a:br>
              <a:rPr lang="en-US" sz="1400" dirty="0">
                <a:solidFill>
                  <a:srgbClr val="44546A"/>
                </a:solidFill>
                <a:latin typeface="Times New Roman"/>
                <a:ea typeface="Times New Roman"/>
                <a:cs typeface="Traditional Arabic"/>
              </a:rPr>
            </a:br>
            <a:endParaRPr lang="en-US" sz="2400" dirty="0">
              <a:solidFill>
                <a:schemeClr val="tx2"/>
              </a:solidFill>
            </a:endParaRPr>
          </a:p>
        </p:txBody>
      </p:sp>
    </p:spTree>
    <p:extLst>
      <p:ext uri="{BB962C8B-B14F-4D97-AF65-F5344CB8AC3E}">
        <p14:creationId xmlns:p14="http://schemas.microsoft.com/office/powerpoint/2010/main" val="165910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32338"/>
            <a:ext cx="10515600" cy="5344625"/>
          </a:xfrm>
        </p:spPr>
        <p:txBody>
          <a:bodyPr>
            <a:normAutofit/>
          </a:bodyPr>
          <a:lstStyle/>
          <a:p>
            <a:pPr marL="0" indent="0" algn="just" rtl="1">
              <a:spcAft>
                <a:spcPts val="0"/>
              </a:spcAft>
              <a:buNone/>
            </a:pPr>
            <a:r>
              <a:rPr lang="ar-SA" sz="3200" dirty="0">
                <a:solidFill>
                  <a:srgbClr val="C00000"/>
                </a:solidFill>
                <a:latin typeface="Times New Roman"/>
                <a:ea typeface="Times New Roman"/>
              </a:rPr>
              <a:t>( متى يتلوث الهواء ) </a:t>
            </a:r>
            <a:endParaRPr lang="en-US" sz="1600" dirty="0">
              <a:solidFill>
                <a:srgbClr val="C00000"/>
              </a:solidFill>
              <a:latin typeface="Times New Roman"/>
              <a:ea typeface="Times New Roman"/>
              <a:cs typeface="Traditional Arabic"/>
            </a:endParaRPr>
          </a:p>
          <a:p>
            <a:pPr algn="just" rtl="1">
              <a:spcAft>
                <a:spcPts val="0"/>
              </a:spcAft>
            </a:pPr>
            <a:r>
              <a:rPr lang="ar-SA" dirty="0">
                <a:latin typeface="Times New Roman"/>
                <a:ea typeface="Times New Roman"/>
              </a:rPr>
              <a:t>ويعتبر الهواء ملوثاً إذا حدث تغير كبير في تركيبه لسبب من الأسباب ، أو إذا اختلط به بعض الشوائب أو الغازات بقدر يضر بحياة الكائنات التي تستنشق هذا الهواء وتعيش فيه . </a:t>
            </a:r>
            <a:endParaRPr lang="en-US" sz="1600" dirty="0">
              <a:latin typeface="Times New Roman"/>
              <a:ea typeface="Times New Roman"/>
              <a:cs typeface="Traditional Arabic"/>
            </a:endParaRPr>
          </a:p>
          <a:p>
            <a:pPr algn="just" rtl="1">
              <a:spcAft>
                <a:spcPts val="0"/>
              </a:spcAft>
            </a:pPr>
            <a:r>
              <a:rPr lang="ar-SA" dirty="0">
                <a:latin typeface="Times New Roman"/>
                <a:ea typeface="Times New Roman"/>
              </a:rPr>
              <a:t>ويتلوث الهواء عندما توجد فيه مادة أو أكثر غازية أو سائلة أو صلبة . أو عندما يحدث تغيير مهم في نسب الغازات المكونة له وتؤدي هذه التغيرات إلى تأثيرات ضارة ، مباشرة أو غير مباشرة للكائنات الحية أو للمواد غير الحية المكونة للنظام البيئي أو تجعل الظروف التي تعيش فيها الكائنات الحية غير ملائمة أو تسبب خسائر مادية .</a:t>
            </a:r>
            <a:endParaRPr lang="en-US" sz="1600" dirty="0">
              <a:latin typeface="Times New Roman"/>
              <a:ea typeface="Times New Roman"/>
              <a:cs typeface="Traditional Arabic"/>
            </a:endParaRPr>
          </a:p>
          <a:p>
            <a:pPr marL="0" indent="0" algn="just" rtl="1">
              <a:spcAft>
                <a:spcPts val="0"/>
              </a:spcAft>
              <a:buNone/>
            </a:pPr>
            <a:r>
              <a:rPr lang="ar-SA" dirty="0">
                <a:latin typeface="Times New Roman"/>
                <a:ea typeface="Times New Roman"/>
              </a:rPr>
              <a:t> </a:t>
            </a:r>
            <a:r>
              <a:rPr lang="ar-SA" dirty="0" smtClean="0">
                <a:latin typeface="Times New Roman"/>
                <a:ea typeface="Times New Roman"/>
              </a:rPr>
              <a:t>وتلوث </a:t>
            </a:r>
            <a:r>
              <a:rPr lang="ar-SA" dirty="0">
                <a:latin typeface="Times New Roman"/>
                <a:ea typeface="Times New Roman"/>
              </a:rPr>
              <a:t>الهواء إما أن يكون محلياً ويرتبط بأمكنة محددة كالمدن الكبرى والمناطق الصناعية وغيرها ، وقد يكون تلوث الهواء عالمياً عندما تنتشر الملوثات على مساحات كبيرة وتصل إلى مناطق بعيدة عن مصادرها كالإشعاعات الذرية ، كما يكون تلوث الهواء العالمي نتيجة لزيادة تركيز غازات معينة مثل ثاني أكسيد الكربون وأكاسيد الكبريت أو نقص تركيز غازات أخرى كالأوزون وغيره .</a:t>
            </a:r>
            <a:r>
              <a:rPr lang="ar-SA" sz="3200" dirty="0">
                <a:latin typeface="Times New Roman"/>
                <a:ea typeface="Times New Roman"/>
              </a:rPr>
              <a:t> </a:t>
            </a:r>
            <a:endParaRPr lang="en-US" sz="1600" dirty="0">
              <a:latin typeface="Times New Roman"/>
              <a:ea typeface="Times New Roman"/>
              <a:cs typeface="Traditional Arabic"/>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p:txBody>
      </p:sp>
    </p:spTree>
    <p:extLst>
      <p:ext uri="{BB962C8B-B14F-4D97-AF65-F5344CB8AC3E}">
        <p14:creationId xmlns:p14="http://schemas.microsoft.com/office/powerpoint/2010/main" val="421998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0985"/>
            <a:ext cx="10515600" cy="5625978"/>
          </a:xfrm>
        </p:spPr>
        <p:txBody>
          <a:bodyPr>
            <a:normAutofit/>
          </a:bodyPr>
          <a:lstStyle/>
          <a:p>
            <a:pPr marL="0" indent="0" algn="r" rtl="1">
              <a:buNone/>
            </a:pPr>
            <a:r>
              <a:rPr lang="ar-SA" dirty="0"/>
              <a:t> </a:t>
            </a:r>
            <a:endParaRPr lang="ar-IQ"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46" y="597877"/>
            <a:ext cx="10257691" cy="520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30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26831"/>
            <a:ext cx="10515600" cy="5450132"/>
          </a:xfrm>
        </p:spPr>
        <p:txBody>
          <a:bodyPr>
            <a:normAutofit fontScale="55000" lnSpcReduction="20000"/>
          </a:bodyPr>
          <a:lstStyle/>
          <a:p>
            <a:pPr marL="0" indent="0" algn="just" rtl="1">
              <a:spcAft>
                <a:spcPts val="0"/>
              </a:spcAft>
              <a:buNone/>
            </a:pPr>
            <a:r>
              <a:rPr lang="ar-SA" sz="3600" b="1" u="sng" dirty="0">
                <a:solidFill>
                  <a:srgbClr val="C00000"/>
                </a:solidFill>
                <a:latin typeface="Times New Roman"/>
                <a:ea typeface="Times New Roman"/>
                <a:cs typeface="Simplified Arabic"/>
              </a:rPr>
              <a:t>مصادر تلوث الهواء</a:t>
            </a:r>
            <a:r>
              <a:rPr lang="en-US" sz="3600" b="1" u="sng" dirty="0">
                <a:solidFill>
                  <a:srgbClr val="C00000"/>
                </a:solidFill>
                <a:latin typeface="Times New Roman"/>
                <a:ea typeface="Times New Roman"/>
                <a:cs typeface="Simplified Arabic"/>
              </a:rPr>
              <a:t>Air Pollution Sources</a:t>
            </a:r>
            <a:r>
              <a:rPr lang="ar-SA" sz="3600" b="1" u="sng" dirty="0" smtClean="0">
                <a:solidFill>
                  <a:srgbClr val="C00000"/>
                </a:solidFill>
                <a:latin typeface="Times New Roman"/>
                <a:ea typeface="Times New Roman"/>
                <a:cs typeface="Simplified Arabic"/>
              </a:rPr>
              <a:t>:</a:t>
            </a:r>
            <a:endParaRPr lang="ar-IQ" sz="3600" b="1" u="sng" dirty="0" smtClean="0">
              <a:solidFill>
                <a:srgbClr val="C00000"/>
              </a:solidFill>
              <a:latin typeface="Times New Roman"/>
              <a:ea typeface="Times New Roman"/>
              <a:cs typeface="Simplified Arabic"/>
            </a:endParaRPr>
          </a:p>
          <a:p>
            <a:pPr marL="0" indent="0" algn="just" rtl="1">
              <a:spcAft>
                <a:spcPts val="0"/>
              </a:spcAft>
              <a:buNone/>
            </a:pPr>
            <a:endParaRPr lang="en-US" sz="3600" dirty="0">
              <a:solidFill>
                <a:srgbClr val="C00000"/>
              </a:solidFill>
              <a:latin typeface="Times New Roman"/>
              <a:ea typeface="Times New Roman"/>
              <a:cs typeface="Traditional Arabic"/>
            </a:endParaRPr>
          </a:p>
          <a:p>
            <a:pPr indent="457200" algn="justLow" rtl="1">
              <a:spcAft>
                <a:spcPts val="0"/>
              </a:spcAft>
            </a:pPr>
            <a:r>
              <a:rPr lang="ar-SA" sz="3800" dirty="0">
                <a:solidFill>
                  <a:schemeClr val="tx2"/>
                </a:solidFill>
                <a:latin typeface="Times New Roman"/>
                <a:ea typeface="Times New Roman"/>
                <a:cs typeface="Simplified Arabic"/>
              </a:rPr>
              <a:t>تتعدد أشكال المواد المسببة لتلوث الهواء ، وهي قد تدخل جسم الإنسان عن طريق الجهاز التنفسي فتصل إلى الدم مباشرة ، أو قد تدخل إلى الجسم عن طريق مسام الجلد أو عن طريق الجهاز الهضمي مع الأغذية والمشروبات الملوثة  . وأغلب العوامل المسببة لتلوث الهواء عوامل مستحدثة من صنع الإنسان ، ولم تنشأ هذه العوامل في يوم وليلة . . ولكنها بدأت في الظهور منذ أن ابتكر الإنسان الآلة واستخدمها في كل نواحي الحياة . وقد ظلت هذه العوامل تتزايد يوماً بعد يوم مع زيادة التقدم العلمي للإنسان ، وظل أثر هذه العوامل يتراكم على مر السنين دون أن يلاحظه أحد حتى ظهر أثرها واضحاً أخيراً في النصف الثاني من القرن العشرين ، حين شعر الإنسان بخطرها على حياته ، وفطن إلى أثرها المدمر في البيئة المحيطة به . </a:t>
            </a:r>
            <a:endParaRPr lang="en-US" sz="3800" dirty="0">
              <a:solidFill>
                <a:schemeClr val="tx2"/>
              </a:solidFill>
              <a:latin typeface="Times New Roman"/>
              <a:ea typeface="Times New Roman"/>
              <a:cs typeface="Traditional Arabic"/>
            </a:endParaRPr>
          </a:p>
          <a:p>
            <a:pPr algn="just" rtl="1">
              <a:spcAft>
                <a:spcPts val="0"/>
              </a:spcAft>
            </a:pPr>
            <a:r>
              <a:rPr lang="ar-SA" sz="3800" dirty="0">
                <a:solidFill>
                  <a:schemeClr val="tx2"/>
                </a:solidFill>
                <a:latin typeface="Times New Roman"/>
                <a:ea typeface="Times New Roman"/>
                <a:cs typeface="Simplified Arabic"/>
              </a:rPr>
              <a:t>ويمكن أن تجمل ملوثات الهواء في التالي : </a:t>
            </a:r>
            <a:endParaRPr lang="en-US" sz="38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1- ملوثات ذات منشأ طبيعي ( مواد معدنية أو نباتية وكائنات دقيقة وغيرها ) . </a:t>
            </a:r>
            <a:endParaRPr lang="en-US" sz="38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2- ملوثات ناتجة عن احتراق الوقود اللازم للصناعة ووسائل النقل والتدفئة التي تستخدم النفط او الغاز الطبيعي او البنزين أو الديزل أو الكيروسين. </a:t>
            </a:r>
            <a:endParaRPr lang="en-US" sz="38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3- ملوثات ناتجة عن مخلفات الصناعة ذات الفضلات الغازية والغبار والحرارة والدقائق المتطايرة والمواد المشعة وغيرها من العناصر التي تنفث إلى الأجواء ، كما يحدث ذلك من مداخن المصانع والمعامل مثل صناعة </a:t>
            </a:r>
            <a:r>
              <a:rPr lang="ar-SA" sz="3800" dirty="0" err="1">
                <a:solidFill>
                  <a:schemeClr val="tx2"/>
                </a:solidFill>
                <a:latin typeface="Times New Roman"/>
                <a:ea typeface="Times New Roman"/>
                <a:cs typeface="Simplified Arabic"/>
              </a:rPr>
              <a:t>الأسبست</a:t>
            </a:r>
            <a:r>
              <a:rPr lang="ar-SA" sz="3800" dirty="0">
                <a:solidFill>
                  <a:schemeClr val="tx2"/>
                </a:solidFill>
                <a:latin typeface="Times New Roman"/>
                <a:ea typeface="Times New Roman"/>
                <a:cs typeface="Simplified Arabic"/>
              </a:rPr>
              <a:t> والاسمنت </a:t>
            </a:r>
            <a:r>
              <a:rPr lang="ar-SA" sz="3800" dirty="0" smtClean="0">
                <a:solidFill>
                  <a:schemeClr val="tx2"/>
                </a:solidFill>
                <a:latin typeface="Times New Roman"/>
                <a:ea typeface="Times New Roman"/>
                <a:cs typeface="Simplified Arabic"/>
              </a:rPr>
              <a:t>وغيرها</a:t>
            </a:r>
            <a:r>
              <a:rPr lang="en-GB" sz="3800" dirty="0">
                <a:solidFill>
                  <a:schemeClr val="tx2"/>
                </a:solidFill>
                <a:latin typeface="Times New Roman"/>
                <a:ea typeface="Times New Roman"/>
                <a:cs typeface="Simplified Arabic"/>
              </a:rPr>
              <a:t> </a:t>
            </a:r>
            <a:r>
              <a:rPr lang="en-US" sz="3800" dirty="0" smtClean="0">
                <a:solidFill>
                  <a:schemeClr val="tx2"/>
                </a:solidFill>
                <a:latin typeface="Times New Roman"/>
                <a:ea typeface="Times New Roman"/>
                <a:cs typeface="Simplified Arabic"/>
              </a:rPr>
              <a:t>     .</a:t>
            </a:r>
            <a:r>
              <a:rPr lang="en-GB" sz="3800" dirty="0">
                <a:solidFill>
                  <a:schemeClr val="tx2"/>
                </a:solidFill>
                <a:latin typeface="Times New Roman"/>
                <a:ea typeface="Times New Roman"/>
                <a:cs typeface="Simplified Arabic"/>
              </a:rPr>
              <a:t/>
            </a:r>
            <a:br>
              <a:rPr lang="en-GB" sz="3800" dirty="0">
                <a:solidFill>
                  <a:schemeClr val="tx2"/>
                </a:solidFill>
                <a:latin typeface="Times New Roman"/>
                <a:ea typeface="Times New Roman"/>
                <a:cs typeface="Simplified Arabic"/>
              </a:rPr>
            </a:br>
            <a:r>
              <a:rPr lang="ar-SA" sz="3800" dirty="0">
                <a:solidFill>
                  <a:schemeClr val="tx2"/>
                </a:solidFill>
                <a:latin typeface="Times New Roman"/>
                <a:ea typeface="Times New Roman"/>
                <a:cs typeface="Simplified Arabic"/>
              </a:rPr>
              <a:t>4- ملوثات ناتجة عن حرق أو إعادة استعمال المخلفات والنفايات البشرية والصناعية .</a:t>
            </a:r>
            <a:endParaRPr lang="en-US" sz="3800" dirty="0">
              <a:solidFill>
                <a:schemeClr val="tx2"/>
              </a:solidFill>
              <a:latin typeface="Times New Roman"/>
              <a:ea typeface="Times New Roman"/>
              <a:cs typeface="Traditional Arabic"/>
            </a:endParaRPr>
          </a:p>
          <a:p>
            <a:pPr marL="0" indent="0" algn="r" rtl="1">
              <a:buNone/>
            </a:pPr>
            <a:endParaRPr lang="en-US" sz="3800" dirty="0">
              <a:solidFill>
                <a:schemeClr val="tx2"/>
              </a:solidFill>
            </a:endParaRPr>
          </a:p>
          <a:p>
            <a:pPr marL="0" indent="0" algn="r" rtl="1">
              <a:buNone/>
            </a:pPr>
            <a:r>
              <a:rPr lang="ar-SA" sz="3800" dirty="0">
                <a:solidFill>
                  <a:schemeClr val="tx2"/>
                </a:solidFill>
              </a:rPr>
              <a:t>  </a:t>
            </a:r>
            <a:endParaRPr lang="en-US" sz="3800" dirty="0">
              <a:solidFill>
                <a:schemeClr val="tx2"/>
              </a:solidFill>
            </a:endParaRPr>
          </a:p>
        </p:txBody>
      </p:sp>
    </p:spTree>
    <p:extLst>
      <p:ext uri="{BB962C8B-B14F-4D97-AF65-F5344CB8AC3E}">
        <p14:creationId xmlns:p14="http://schemas.microsoft.com/office/powerpoint/2010/main" val="32995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8246" y="1043354"/>
            <a:ext cx="11512062" cy="5533292"/>
          </a:xfrm>
        </p:spPr>
        <p:txBody>
          <a:bodyPr>
            <a:normAutofit fontScale="85000" lnSpcReduction="20000"/>
          </a:bodyPr>
          <a:lstStyle/>
          <a:p>
            <a:pPr marL="0" indent="0" algn="just" rtl="1">
              <a:lnSpc>
                <a:spcPct val="113000"/>
              </a:lnSpc>
              <a:spcAft>
                <a:spcPts val="0"/>
              </a:spcAft>
              <a:buNone/>
            </a:pPr>
            <a:r>
              <a:rPr lang="ar-SA" dirty="0">
                <a:ea typeface="Times New Roman"/>
                <a:cs typeface="Simplified Arabic"/>
              </a:rPr>
              <a:t>يمكن تقسيم الملوثات في الهواء إلى مجموعتين رئيسيتين ، هما </a:t>
            </a:r>
            <a:r>
              <a:rPr lang="ar-SA" dirty="0" err="1">
                <a:ea typeface="Times New Roman"/>
                <a:cs typeface="Simplified Arabic"/>
              </a:rPr>
              <a:t>الدقائقيات</a:t>
            </a:r>
            <a:r>
              <a:rPr lang="ar-SA" dirty="0">
                <a:ea typeface="Times New Roman"/>
                <a:cs typeface="Simplified Arabic"/>
              </a:rPr>
              <a:t> العالقة والملوثات الغازية</a:t>
            </a:r>
            <a:r>
              <a:rPr lang="en-GB" dirty="0">
                <a:latin typeface="Simplified Arabic"/>
                <a:ea typeface="Times New Roman"/>
              </a:rPr>
              <a:t>.</a:t>
            </a:r>
            <a:br>
              <a:rPr lang="en-GB" dirty="0">
                <a:latin typeface="Simplified Arabic"/>
                <a:ea typeface="Times New Roman"/>
              </a:rPr>
            </a:br>
            <a:r>
              <a:rPr lang="ar-SA" sz="3200" b="1" dirty="0">
                <a:ea typeface="Times New Roman"/>
                <a:cs typeface="Simplified Arabic"/>
              </a:rPr>
              <a:t>أولا": </a:t>
            </a:r>
            <a:r>
              <a:rPr lang="ar-SA" sz="3200" b="1" dirty="0" err="1">
                <a:ea typeface="Times New Roman"/>
                <a:cs typeface="Simplified Arabic"/>
              </a:rPr>
              <a:t>الدقائقيات</a:t>
            </a:r>
            <a:r>
              <a:rPr lang="en-US" dirty="0">
                <a:latin typeface="Simplified Arabic"/>
                <a:ea typeface="Times New Roman"/>
              </a:rPr>
              <a:t>                    </a:t>
            </a:r>
            <a:r>
              <a:rPr lang="en-GB" dirty="0">
                <a:latin typeface="Simplified Arabic"/>
                <a:ea typeface="Times New Roman"/>
              </a:rPr>
              <a:t/>
            </a:r>
            <a:br>
              <a:rPr lang="en-GB" dirty="0">
                <a:latin typeface="Simplified Arabic"/>
                <a:ea typeface="Times New Roman"/>
              </a:rPr>
            </a:br>
            <a:r>
              <a:rPr lang="ar-SA" dirty="0">
                <a:ea typeface="Times New Roman"/>
                <a:cs typeface="Simplified Arabic"/>
              </a:rPr>
              <a:t>يقصد </a:t>
            </a:r>
            <a:r>
              <a:rPr lang="ar-SA" dirty="0" err="1">
                <a:ea typeface="Times New Roman"/>
                <a:cs typeface="Simplified Arabic"/>
              </a:rPr>
              <a:t>بالدقائقيات</a:t>
            </a:r>
            <a:r>
              <a:rPr lang="ar-SA" dirty="0">
                <a:ea typeface="Times New Roman"/>
                <a:cs typeface="Simplified Arabic"/>
              </a:rPr>
              <a:t> ، المواد المنتشرة كافة سواء كانت دقائق صلبة أم قطيرات سائلة عالقة في الهواء. وتشمل الدقائق الكبيرة كلا" من الرمال والرماد المتطاير والغبار والسخام</a:t>
            </a:r>
            <a:r>
              <a:rPr lang="en-GB" dirty="0">
                <a:latin typeface="Simplified Arabic"/>
                <a:ea typeface="Times New Roman"/>
              </a:rPr>
              <a:t> Soot </a:t>
            </a:r>
            <a:r>
              <a:rPr lang="ar-SA" dirty="0">
                <a:ea typeface="Times New Roman"/>
                <a:cs typeface="Simplified Arabic"/>
              </a:rPr>
              <a:t>في حين تشمل الدقائق الصغيرة كلا" من الدخان والضباب والهباء الجوي</a:t>
            </a:r>
            <a:r>
              <a:rPr lang="en-GB" dirty="0">
                <a:latin typeface="Simplified Arabic"/>
                <a:ea typeface="Times New Roman"/>
              </a:rPr>
              <a:t> Aerosol . </a:t>
            </a:r>
            <a:r>
              <a:rPr lang="ar-SA" dirty="0">
                <a:ea typeface="Times New Roman"/>
                <a:cs typeface="Simplified Arabic"/>
              </a:rPr>
              <a:t>وتشكل </a:t>
            </a:r>
            <a:r>
              <a:rPr lang="ar-SA" dirty="0" err="1">
                <a:ea typeface="Times New Roman"/>
                <a:cs typeface="Simplified Arabic"/>
              </a:rPr>
              <a:t>الدقائقيات</a:t>
            </a:r>
            <a:r>
              <a:rPr lang="ar-SA" dirty="0">
                <a:ea typeface="Times New Roman"/>
                <a:cs typeface="Simplified Arabic"/>
              </a:rPr>
              <a:t> مجموعة واسعة من ملوثات الهواء ، وتكون معلقة في الهواء، وتتنوع أشكالها وتركيبها الكيمياوي وتأثيراتها السمية أو الصحية ، فضلا" عن </a:t>
            </a:r>
            <a:r>
              <a:rPr lang="ar-SA" dirty="0" err="1">
                <a:ea typeface="Times New Roman"/>
                <a:cs typeface="Simplified Arabic"/>
              </a:rPr>
              <a:t>إعتماد</a:t>
            </a:r>
            <a:r>
              <a:rPr lang="ar-SA" dirty="0">
                <a:ea typeface="Times New Roman"/>
                <a:cs typeface="Simplified Arabic"/>
              </a:rPr>
              <a:t> حركتها وبقاءها في الهواء وكذلك العمق التي تدخله في الجهاز التنفسي على قطر الدقيقة أو القطيرة العالقة ، وهذه الدقائق لا يشترط أن تكون قابلة للملاحظة أو الرؤيا بالعين المجردة. فهي تكون أليافا" متناهية الدقة أو قطيرات ضبابية أو بكتريا أو فيروسات أو حبيبات لقاح أو غبار صناعي أو طبيعي وغيرها</a:t>
            </a:r>
            <a:r>
              <a:rPr lang="en-GB" dirty="0">
                <a:latin typeface="Simplified Arabic"/>
                <a:ea typeface="Times New Roman"/>
              </a:rPr>
              <a:t>.</a:t>
            </a:r>
            <a:r>
              <a:rPr lang="en-US" dirty="0">
                <a:latin typeface="Simplified Arabic"/>
                <a:ea typeface="Times New Roman"/>
              </a:rPr>
              <a:t>                       </a:t>
            </a:r>
            <a:r>
              <a:rPr lang="ar-SA" dirty="0">
                <a:ea typeface="Times New Roman"/>
                <a:cs typeface="Simplified Arabic"/>
              </a:rPr>
              <a:t>إن الغالبية العظمى من </a:t>
            </a:r>
            <a:r>
              <a:rPr lang="ar-SA" dirty="0" err="1">
                <a:ea typeface="Times New Roman"/>
                <a:cs typeface="Simplified Arabic"/>
              </a:rPr>
              <a:t>الدقائقيات</a:t>
            </a:r>
            <a:r>
              <a:rPr lang="ar-SA" dirty="0">
                <a:ea typeface="Times New Roman"/>
                <a:cs typeface="Simplified Arabic"/>
              </a:rPr>
              <a:t> هي ذات منشأ طبيعي ، مثل الدقائق الترابية والرملية المتطايرة من الأراضي الجرداء والصحاري ، إما المصادر غير الطبيعية ( البشرية المنشأ) ، فتشمل عمليات حرق الوقود في الصناعة وإنتاج الطاقة ومعامل إنتاج الإسمنت وطحن الحبوب وغيرها ، أو في المواصلات وما ينبعث عنها من كميات كبيرة من الدقائق الكربونية التي تدعى بالسخام</a:t>
            </a:r>
            <a:r>
              <a:rPr lang="en-GB" dirty="0">
                <a:latin typeface="Simplified Arabic"/>
                <a:ea typeface="Times New Roman"/>
              </a:rPr>
              <a:t> Soot </a:t>
            </a:r>
            <a:r>
              <a:rPr lang="ar-SA" dirty="0">
                <a:ea typeface="Times New Roman"/>
                <a:cs typeface="Simplified Arabic"/>
              </a:rPr>
              <a:t>، وقد تصدر من رش المبيدات في الحقول خاصة عند </a:t>
            </a:r>
            <a:r>
              <a:rPr lang="ar-SA" dirty="0" err="1">
                <a:ea typeface="Times New Roman"/>
                <a:cs typeface="Simplified Arabic"/>
              </a:rPr>
              <a:t>إستخدام</a:t>
            </a:r>
            <a:r>
              <a:rPr lang="ar-SA" dirty="0">
                <a:ea typeface="Times New Roman"/>
                <a:cs typeface="Simplified Arabic"/>
              </a:rPr>
              <a:t> الطائرات ، فضلا" عن عمليات الإنشاء والبناء وتعبيد الطرق وغيره</a:t>
            </a:r>
            <a:r>
              <a:rPr lang="en-GB" dirty="0">
                <a:latin typeface="Simplified Arabic"/>
                <a:ea typeface="Times New Roman"/>
              </a:rPr>
              <a:t>                                 .</a:t>
            </a:r>
            <a:br>
              <a:rPr lang="en-GB" dirty="0">
                <a:latin typeface="Simplified Arabic"/>
                <a:ea typeface="Times New Roman"/>
              </a:rPr>
            </a:br>
            <a:endParaRPr lang="ar-IQ" dirty="0">
              <a:solidFill>
                <a:schemeClr val="tx2"/>
              </a:solidFill>
            </a:endParaRPr>
          </a:p>
        </p:txBody>
      </p:sp>
    </p:spTree>
    <p:extLst>
      <p:ext uri="{BB962C8B-B14F-4D97-AF65-F5344CB8AC3E}">
        <p14:creationId xmlns:p14="http://schemas.microsoft.com/office/powerpoint/2010/main" val="372556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38200" y="1019908"/>
            <a:ext cx="10849708" cy="5369169"/>
          </a:xfrm>
        </p:spPr>
        <p:txBody>
          <a:bodyPr>
            <a:normAutofit fontScale="77500" lnSpcReduction="20000"/>
          </a:bodyPr>
          <a:lstStyle/>
          <a:p>
            <a:pPr algn="just" rtl="1">
              <a:spcAft>
                <a:spcPts val="0"/>
              </a:spcAft>
            </a:pPr>
            <a:r>
              <a:rPr lang="ar-SA" dirty="0">
                <a:latin typeface="Times New Roman"/>
                <a:ea typeface="Times New Roman"/>
                <a:cs typeface="Simplified Arabic"/>
              </a:rPr>
              <a:t>أهم المجاميع الرئيسية </a:t>
            </a:r>
            <a:r>
              <a:rPr lang="ar-SA" dirty="0" err="1">
                <a:latin typeface="Times New Roman"/>
                <a:ea typeface="Times New Roman"/>
                <a:cs typeface="Simplified Arabic"/>
              </a:rPr>
              <a:t>للدقائقيات</a:t>
            </a:r>
            <a:r>
              <a:rPr lang="ar-SA" dirty="0">
                <a:latin typeface="Times New Roman"/>
                <a:ea typeface="Times New Roman"/>
                <a:cs typeface="Simplified Arabic"/>
              </a:rPr>
              <a:t> في الهواء هي</a:t>
            </a:r>
            <a:r>
              <a:rPr lang="en-GB" dirty="0">
                <a:latin typeface="Simplified Arabic"/>
                <a:ea typeface="Times New Roman"/>
                <a:cs typeface="Traditional Arabic"/>
              </a:rPr>
              <a:t>:</a:t>
            </a:r>
            <a:r>
              <a:rPr lang="ar-SA" dirty="0">
                <a:latin typeface="Times New Roman"/>
                <a:ea typeface="Times New Roman"/>
                <a:cs typeface="Simplified Arabic"/>
              </a:rPr>
              <a:t> </a:t>
            </a:r>
            <a:endParaRPr lang="ar-IQ" dirty="0" smtClean="0">
              <a:latin typeface="Times New Roman"/>
              <a:ea typeface="Times New Roman"/>
              <a:cs typeface="Simplified Arabic"/>
            </a:endParaRPr>
          </a:p>
          <a:p>
            <a:pPr marL="0" indent="0" algn="just" rtl="1">
              <a:spcAft>
                <a:spcPts val="0"/>
              </a:spcAft>
              <a:buNone/>
            </a:pPr>
            <a:r>
              <a:rPr lang="ar-SA" dirty="0" smtClean="0">
                <a:latin typeface="Times New Roman"/>
                <a:ea typeface="Times New Roman"/>
                <a:cs typeface="Simplified Arabic"/>
              </a:rPr>
              <a:t> </a:t>
            </a:r>
            <a:r>
              <a:rPr lang="en-US" dirty="0" smtClean="0">
                <a:latin typeface="Simplified Arabic"/>
                <a:ea typeface="Times New Roman"/>
                <a:cs typeface="Traditional Arabic"/>
              </a:rPr>
              <a:t>                            </a:t>
            </a:r>
            <a:r>
              <a:rPr lang="ar-SA" dirty="0" smtClean="0">
                <a:latin typeface="Times New Roman"/>
                <a:ea typeface="Times New Roman"/>
                <a:cs typeface="Simplified Arabic"/>
              </a:rPr>
              <a:t>                        </a:t>
            </a:r>
            <a:r>
              <a:rPr lang="en-GB" dirty="0">
                <a:latin typeface="Simplified Arabic"/>
                <a:ea typeface="Times New Roman"/>
                <a:cs typeface="Traditional Arabic"/>
              </a:rPr>
              <a:t/>
            </a:r>
            <a:br>
              <a:rPr lang="en-GB" dirty="0">
                <a:latin typeface="Simplified Arabic"/>
                <a:ea typeface="Times New Roman"/>
                <a:cs typeface="Traditional Arabic"/>
              </a:rPr>
            </a:br>
            <a:r>
              <a:rPr lang="en-GB" dirty="0">
                <a:latin typeface="Simplified Arabic"/>
                <a:ea typeface="Times New Roman"/>
                <a:cs typeface="Traditional Arabic"/>
              </a:rPr>
              <a:t> -1</a:t>
            </a:r>
            <a:r>
              <a:rPr lang="ar-SA" b="1" dirty="0" smtClean="0">
                <a:latin typeface="Times New Roman"/>
                <a:ea typeface="Times New Roman"/>
                <a:cs typeface="Simplified Arabic"/>
              </a:rPr>
              <a:t>الرمال</a:t>
            </a:r>
            <a:r>
              <a:rPr lang="ar-IQ" b="1" dirty="0" smtClean="0">
                <a:latin typeface="Times New Roman"/>
                <a:ea typeface="Times New Roman"/>
                <a:cs typeface="Simplified Arabic"/>
              </a:rPr>
              <a:t>(</a:t>
            </a:r>
            <a:r>
              <a:rPr lang="en-GB" b="1" dirty="0" smtClean="0">
                <a:latin typeface="Simplified Arabic"/>
                <a:ea typeface="Times New Roman"/>
                <a:cs typeface="Traditional Arabic"/>
              </a:rPr>
              <a:t>   </a:t>
            </a:r>
            <a:r>
              <a:rPr lang="en-US" b="1" dirty="0" smtClean="0">
                <a:latin typeface="Simplified Arabic"/>
                <a:ea typeface="Times New Roman"/>
                <a:cs typeface="+mj-cs"/>
              </a:rPr>
              <a:t>(</a:t>
            </a:r>
            <a:r>
              <a:rPr lang="en-GB" b="1" dirty="0" smtClean="0">
                <a:latin typeface="Simplified Arabic"/>
                <a:ea typeface="Times New Roman"/>
                <a:cs typeface="+mj-cs"/>
              </a:rPr>
              <a:t>Grit</a:t>
            </a:r>
            <a:r>
              <a:rPr lang="en-GB" dirty="0">
                <a:latin typeface="Simplified Arabic"/>
                <a:ea typeface="Times New Roman"/>
                <a:cs typeface="Traditional Arabic"/>
              </a:rPr>
              <a:t/>
            </a:r>
            <a:br>
              <a:rPr lang="en-GB" dirty="0">
                <a:latin typeface="Simplified Arabic"/>
                <a:ea typeface="Times New Roman"/>
                <a:cs typeface="Traditional Arabic"/>
              </a:rPr>
            </a:br>
            <a:r>
              <a:rPr lang="ar-SA" dirty="0">
                <a:latin typeface="Times New Roman"/>
                <a:ea typeface="Times New Roman"/>
                <a:cs typeface="Simplified Arabic"/>
              </a:rPr>
              <a:t>هي الدقائق الصلبة العالقة في الهواء والتي يزيد قطرها عن 500 </a:t>
            </a:r>
            <a:r>
              <a:rPr lang="ar-SA" dirty="0" smtClean="0">
                <a:latin typeface="Times New Roman"/>
                <a:ea typeface="Times New Roman"/>
                <a:cs typeface="Simplified Arabic"/>
              </a:rPr>
              <a:t>ميكرون</a:t>
            </a:r>
            <a:endParaRPr lang="en-US" dirty="0" smtClean="0">
              <a:latin typeface="Times New Roman"/>
              <a:ea typeface="Times New Roman"/>
              <a:cs typeface="Simplified Arabic"/>
            </a:endParaRPr>
          </a:p>
          <a:p>
            <a:pPr marL="0" indent="0" algn="just" rtl="1">
              <a:spcAft>
                <a:spcPts val="0"/>
              </a:spcAft>
              <a:buNone/>
            </a:pPr>
            <a:r>
              <a:rPr lang="en-GB" dirty="0" smtClean="0">
                <a:latin typeface="Simplified Arabic"/>
                <a:ea typeface="Times New Roman"/>
                <a:cs typeface="Traditional Arabic"/>
              </a:rPr>
              <a:t>-2</a:t>
            </a:r>
            <a:r>
              <a:rPr lang="ar-SA" dirty="0" smtClean="0">
                <a:latin typeface="Times New Roman"/>
                <a:ea typeface="Times New Roman"/>
                <a:cs typeface="Simplified Arabic"/>
              </a:rPr>
              <a:t>الغبار </a:t>
            </a:r>
            <a:r>
              <a:rPr lang="ar-SA" dirty="0">
                <a:latin typeface="Times New Roman"/>
                <a:ea typeface="Times New Roman"/>
                <a:cs typeface="Simplified Arabic"/>
              </a:rPr>
              <a:t>الطبيعي </a:t>
            </a:r>
            <a:r>
              <a:rPr lang="en-GB" dirty="0">
                <a:latin typeface="Simplified Arabic"/>
                <a:ea typeface="Times New Roman"/>
                <a:cs typeface="Traditional Arabic"/>
              </a:rPr>
              <a:t>                                        </a:t>
            </a:r>
            <a:r>
              <a:rPr lang="en-GB" dirty="0">
                <a:latin typeface="Simplified Arabic"/>
                <a:ea typeface="Times New Roman"/>
                <a:cs typeface="+mj-cs"/>
              </a:rPr>
              <a:t>Natural Dust</a:t>
            </a:r>
            <a:br>
              <a:rPr lang="en-GB" dirty="0">
                <a:latin typeface="Simplified Arabic"/>
                <a:ea typeface="Times New Roman"/>
                <a:cs typeface="+mj-cs"/>
              </a:rPr>
            </a:br>
            <a:r>
              <a:rPr lang="ar-SA" dirty="0">
                <a:latin typeface="Times New Roman"/>
                <a:ea typeface="Times New Roman"/>
                <a:cs typeface="Simplified Arabic"/>
              </a:rPr>
              <a:t>هي الدقائق الصلبة في الهواء والتي يتراوح قطرها بين 24- 200 ميكرون. وهي من أكثر أنواع </a:t>
            </a:r>
            <a:r>
              <a:rPr lang="ar-SA" dirty="0" err="1">
                <a:latin typeface="Times New Roman"/>
                <a:ea typeface="Times New Roman"/>
                <a:cs typeface="Simplified Arabic"/>
              </a:rPr>
              <a:t>الدقائقيات</a:t>
            </a:r>
            <a:r>
              <a:rPr lang="ar-SA" dirty="0">
                <a:latin typeface="Times New Roman"/>
                <a:ea typeface="Times New Roman"/>
                <a:cs typeface="Simplified Arabic"/>
              </a:rPr>
              <a:t> في الهواء شيوعا" وانتشارا" ، ومصدرها طبيعي ، وهو من طبقات القشرة الأرضية المخلخلة والمعرضة إلى تيارات الهواء ، حيث تتطاير حال توفير الظروف المناخية الملائمة ، وتساهم عمليات إزالة الغطاء الخضري مثل قطع الأشجار ورعي الحيوانات الجائر ، فضلا" عن حركة السيارات ووسائط النقل الأخرى في الطرق غير المعبدة في توفير مزيد من المساحات من القشرة الأرضية المعرضة لتطاير دقائقها مع </a:t>
            </a:r>
            <a:r>
              <a:rPr lang="ar-SA" dirty="0" smtClean="0">
                <a:latin typeface="Times New Roman"/>
                <a:ea typeface="Times New Roman"/>
                <a:cs typeface="Simplified Arabic"/>
              </a:rPr>
              <a:t>الرياح</a:t>
            </a:r>
            <a:r>
              <a:rPr lang="en-US" dirty="0" smtClean="0">
                <a:latin typeface="Times New Roman"/>
                <a:ea typeface="Times New Roman"/>
                <a:cs typeface="Simplified Arabic"/>
              </a:rPr>
              <a:t>                                                                             .</a:t>
            </a:r>
            <a:r>
              <a:rPr lang="en-GB" dirty="0">
                <a:latin typeface="Simplified Arabic"/>
                <a:ea typeface="Times New Roman"/>
                <a:cs typeface="Traditional Arabic"/>
              </a:rPr>
              <a:t/>
            </a:r>
            <a:br>
              <a:rPr lang="en-GB" dirty="0">
                <a:latin typeface="Simplified Arabic"/>
                <a:ea typeface="Times New Roman"/>
                <a:cs typeface="Traditional Arabic"/>
              </a:rPr>
            </a:br>
            <a:r>
              <a:rPr lang="en-GB" dirty="0">
                <a:latin typeface="Simplified Arabic"/>
                <a:ea typeface="Times New Roman"/>
                <a:cs typeface="Traditional Arabic"/>
              </a:rPr>
              <a:t> -3</a:t>
            </a:r>
            <a:r>
              <a:rPr lang="ar-IQ" dirty="0">
                <a:latin typeface="Times New Roman"/>
                <a:ea typeface="Times New Roman"/>
                <a:cs typeface="Simplified Arabic"/>
              </a:rPr>
              <a:t>ا</a:t>
            </a:r>
            <a:r>
              <a:rPr lang="ar-SA" dirty="0">
                <a:latin typeface="Times New Roman"/>
                <a:ea typeface="Times New Roman"/>
                <a:cs typeface="Simplified Arabic"/>
              </a:rPr>
              <a:t>لدخان</a:t>
            </a:r>
            <a:r>
              <a:rPr lang="en-GB" dirty="0">
                <a:latin typeface="Simplified Arabic"/>
                <a:ea typeface="Times New Roman"/>
                <a:cs typeface="Traditional Arabic"/>
              </a:rPr>
              <a:t> </a:t>
            </a:r>
            <a:r>
              <a:rPr lang="en-GB" dirty="0">
                <a:latin typeface="Simplified Arabic"/>
                <a:ea typeface="Times New Roman"/>
                <a:cs typeface="+mj-cs"/>
              </a:rPr>
              <a:t>Smoke</a:t>
            </a:r>
            <a:r>
              <a:rPr lang="en-GB" dirty="0">
                <a:latin typeface="Simplified Arabic"/>
                <a:ea typeface="Times New Roman"/>
                <a:cs typeface="Traditional Arabic"/>
              </a:rPr>
              <a:t/>
            </a:r>
            <a:br>
              <a:rPr lang="en-GB" dirty="0">
                <a:latin typeface="Simplified Arabic"/>
                <a:ea typeface="Times New Roman"/>
                <a:cs typeface="Traditional Arabic"/>
              </a:rPr>
            </a:br>
            <a:r>
              <a:rPr lang="ar-SA" dirty="0">
                <a:latin typeface="Times New Roman"/>
                <a:ea typeface="Times New Roman"/>
                <a:cs typeface="Simplified Arabic"/>
              </a:rPr>
              <a:t>هو عبارة عن المواد الدقيقة الناتجة من عمليات الحرق المختلفة والتي تطلق دقائق لا يزيد قطرها عن 4 ميكرون ويشكل الكربون غالبيتها العظمى</a:t>
            </a:r>
            <a:r>
              <a:rPr lang="en-GB" dirty="0">
                <a:latin typeface="Simplified Arabic"/>
                <a:ea typeface="Times New Roman"/>
                <a:cs typeface="Traditional Arabic"/>
              </a:rPr>
              <a:t>                      .</a:t>
            </a:r>
            <a:br>
              <a:rPr lang="en-GB" dirty="0">
                <a:latin typeface="Simplified Arabic"/>
                <a:ea typeface="Times New Roman"/>
                <a:cs typeface="Traditional Arabic"/>
              </a:rPr>
            </a:br>
            <a:r>
              <a:rPr lang="en-GB" dirty="0">
                <a:latin typeface="Simplified Arabic"/>
                <a:ea typeface="Times New Roman"/>
                <a:cs typeface="Traditional Arabic"/>
              </a:rPr>
              <a:t> -4</a:t>
            </a:r>
            <a:r>
              <a:rPr lang="ar-SA" dirty="0">
                <a:latin typeface="Times New Roman"/>
                <a:ea typeface="Times New Roman"/>
                <a:cs typeface="Simplified Arabic"/>
              </a:rPr>
              <a:t>الهباء الجوي  </a:t>
            </a:r>
            <a:r>
              <a:rPr lang="en-GB" dirty="0">
                <a:latin typeface="Simplified Arabic"/>
                <a:ea typeface="Times New Roman"/>
                <a:cs typeface="Traditional Arabic"/>
              </a:rPr>
              <a:t>                                     Aerosol</a:t>
            </a:r>
            <a:br>
              <a:rPr lang="en-GB" dirty="0">
                <a:latin typeface="Simplified Arabic"/>
                <a:ea typeface="Times New Roman"/>
                <a:cs typeface="Traditional Arabic"/>
              </a:rPr>
            </a:br>
            <a:r>
              <a:rPr lang="ar-SA" dirty="0">
                <a:latin typeface="Times New Roman"/>
                <a:ea typeface="Times New Roman"/>
                <a:cs typeface="Simplified Arabic"/>
              </a:rPr>
              <a:t>هي </a:t>
            </a:r>
            <a:r>
              <a:rPr lang="ar-SA" dirty="0" err="1">
                <a:latin typeface="Times New Roman"/>
                <a:ea typeface="Times New Roman"/>
                <a:cs typeface="Simplified Arabic"/>
              </a:rPr>
              <a:t>الدقائقيات</a:t>
            </a:r>
            <a:r>
              <a:rPr lang="ar-SA" dirty="0">
                <a:latin typeface="Times New Roman"/>
                <a:ea typeface="Times New Roman"/>
                <a:cs typeface="Simplified Arabic"/>
              </a:rPr>
              <a:t> الصلبة أو السائلة العالقة في الهواء والتي يقل قطرها بصورة عامة عن الميكرون الواحد</a:t>
            </a:r>
            <a:r>
              <a:rPr lang="en-GB" dirty="0">
                <a:latin typeface="Simplified Arabic"/>
                <a:ea typeface="Times New Roman"/>
                <a:cs typeface="Traditional Arabic"/>
              </a:rPr>
              <a:t>.</a:t>
            </a:r>
            <a:endParaRPr lang="en-US" sz="1600" dirty="0">
              <a:latin typeface="Times New Roman"/>
              <a:ea typeface="Times New Roman"/>
              <a:cs typeface="Traditional Arabic"/>
            </a:endParaRPr>
          </a:p>
          <a:p>
            <a:pPr marL="0" indent="0" algn="r" rtl="1">
              <a:buNone/>
            </a:pPr>
            <a:r>
              <a:rPr lang="en-GB" dirty="0">
                <a:latin typeface="Simplified Arabic"/>
                <a:ea typeface="Times New Roman"/>
              </a:rPr>
              <a:t> -5</a:t>
            </a:r>
            <a:r>
              <a:rPr lang="ar-SA" dirty="0">
                <a:ea typeface="Times New Roman"/>
                <a:cs typeface="Simplified Arabic"/>
              </a:rPr>
              <a:t>الضباب</a:t>
            </a:r>
            <a:r>
              <a:rPr lang="en-GB" dirty="0">
                <a:latin typeface="Simplified Arabic"/>
                <a:ea typeface="Times New Roman"/>
              </a:rPr>
              <a:t> Mist </a:t>
            </a:r>
            <a:br>
              <a:rPr lang="en-GB" dirty="0">
                <a:latin typeface="Simplified Arabic"/>
                <a:ea typeface="Times New Roman"/>
              </a:rPr>
            </a:br>
            <a:r>
              <a:rPr lang="ar-SA" dirty="0">
                <a:ea typeface="Times New Roman"/>
                <a:cs typeface="Simplified Arabic"/>
              </a:rPr>
              <a:t>يشمل الضباب كلا" من القطيرات السائلة والعالقة في الهواء التي تصل أقطاره إلى 100 ميكرون أحيانا" ، إما </a:t>
            </a:r>
            <a:r>
              <a:rPr lang="ar-SA" dirty="0" err="1">
                <a:ea typeface="Times New Roman"/>
                <a:cs typeface="Simplified Arabic"/>
              </a:rPr>
              <a:t>الدقائقيات</a:t>
            </a:r>
            <a:r>
              <a:rPr lang="ar-SA" dirty="0">
                <a:ea typeface="Times New Roman"/>
                <a:cs typeface="Simplified Arabic"/>
              </a:rPr>
              <a:t> التي تزيد أقطارها عن 100 ميكرون فتدعى </a:t>
            </a:r>
            <a:r>
              <a:rPr lang="en-GB" dirty="0">
                <a:latin typeface="Simplified Arabic"/>
                <a:ea typeface="Times New Roman"/>
              </a:rPr>
              <a:t>           (Fog)</a:t>
            </a:r>
            <a:br>
              <a:rPr lang="en-GB" dirty="0">
                <a:latin typeface="Simplified Arabic"/>
                <a:ea typeface="Times New Roman"/>
              </a:rPr>
            </a:br>
            <a:r>
              <a:rPr lang="en-GB" dirty="0">
                <a:latin typeface="Simplified Arabic"/>
                <a:ea typeface="Times New Roman"/>
              </a:rPr>
              <a:t> -6</a:t>
            </a:r>
            <a:r>
              <a:rPr lang="ar-SA" dirty="0">
                <a:ea typeface="Times New Roman"/>
                <a:cs typeface="Simplified Arabic"/>
              </a:rPr>
              <a:t>السخام</a:t>
            </a:r>
            <a:r>
              <a:rPr lang="en-GB" dirty="0">
                <a:latin typeface="Simplified Arabic"/>
                <a:ea typeface="Times New Roman"/>
              </a:rPr>
              <a:t> </a:t>
            </a:r>
            <a:r>
              <a:rPr lang="en-GB" dirty="0" smtClean="0">
                <a:latin typeface="Simplified Arabic"/>
                <a:ea typeface="Times New Roman"/>
              </a:rPr>
              <a:t>Soot </a:t>
            </a:r>
            <a:r>
              <a:rPr lang="en-GB" dirty="0">
                <a:latin typeface="Simplified Arabic"/>
                <a:ea typeface="Times New Roman"/>
              </a:rPr>
              <a:t/>
            </a:r>
            <a:br>
              <a:rPr lang="en-GB" dirty="0">
                <a:latin typeface="Simplified Arabic"/>
                <a:ea typeface="Times New Roman"/>
              </a:rPr>
            </a:br>
            <a:r>
              <a:rPr lang="ar-SA" dirty="0">
                <a:ea typeface="Times New Roman"/>
                <a:cs typeface="Simplified Arabic"/>
              </a:rPr>
              <a:t>يتمثل بجزيئات الكربون المتناهية الدقة والتي تتجمع بصورة سلاسل طويلة</a:t>
            </a:r>
            <a:r>
              <a:rPr lang="en-GB" dirty="0">
                <a:latin typeface="Simplified Arabic"/>
                <a:ea typeface="Times New Roman"/>
              </a:rPr>
              <a:t>.</a:t>
            </a:r>
            <a:endParaRPr lang="ar-IQ" dirty="0"/>
          </a:p>
        </p:txBody>
      </p:sp>
    </p:spTree>
    <p:extLst>
      <p:ext uri="{BB962C8B-B14F-4D97-AF65-F5344CB8AC3E}">
        <p14:creationId xmlns:p14="http://schemas.microsoft.com/office/powerpoint/2010/main" val="404897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1198</TotalTime>
  <Words>662</Words>
  <Application>Microsoft Office PowerPoint</Application>
  <PresentationFormat>مخصص</PresentationFormat>
  <Paragraphs>40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                                                                                                                                             محاضرات في  التلوث البيئي  قسم الفيزياء- المرحلة الرابعة م. جاسم محمد عبد اللطيف      </vt:lpstr>
      <vt:lpstr>المحاضرة الثامنة الفصل الثالث تلوث الهواء</vt:lpstr>
      <vt:lpstr> الهواء النظيف : ( تركيب الهواء )                            ومن حيث الحجم فإن هواء الغلاف الجوي يتكون من الغازات التالية حسب نسبتها المئوية: النتروجين  بنسبة 78.09% من حجم الهواء         . الأكسجين بنسبة 20.94 % من حجم الهواء.                   ثاني أكسيد الكربون بنسبة 0.032% من حجم الهواء.                                                                 والأرجون بنسبة 0.93 % من حجم الهواء ، وبعض الغازات الأخرى ضئيلة النسبة الحجمية وكما في الجدول ادناه .  وخليط الهواء بتركيبه السابق حيوي جداً بالنسبة لجميع الكائنات الحية ، وتكاد تكون تراكيز هذه المكونات ثابتة في البيئة غير الملوثة بفعل دورات البيئة العديدة كدورات النيتروجين والكربون ، الأكسجين ، الكبريت والفوسفات من خلال نواتج عمليات الهدم والبناء للكائنات الحية وتداخل سلاسلها الغذائية ضمن الأنظمة البيئية . حيث أن دورة النيتروجين تلعب دوراً أساسياً في الأنظمة البيئية المتنوعة من خلال ما ينتج عنها من مواد عضوية نيتروجينية من قبل الكائنات النباتية والحيوانية ومن خلال تحلل هذه المواد من قبل الكائنات الدقيقة في المحافظة على تركيز ثابت للنيتروجين في الهواء . كما تبقى نسبة غاز ثاني أكسيد الكربون في الأجواء  الغير ملوثة ثابتة بفعل عمليات التمثيل الضوئي والتنفس للنباتات والحيوانات والكائنات الدقيقة ، كذلك تحتاج النباتات إلى كل من غازي ثاني أكسيد الكربون والنتروجين في صنع غذائها ، واستكمال نموها بينما تحتاج كل الكائنات الحية بجميع أنواعها إلى غاز الأكسجين لأداء وظائفها الحيوية حيث يبقى تركيز الأكسجين ثابت في الهواء النقي غير الملوث من خلال عمليات التنفس للكائنات الحية وتختلف نسبة الأكسجين في الهواء باختلاف ارتفاع المكان أو انخفاضه بالنسبة لسطح البحر حيث تقل هذه النسبة في المرتفعات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148</cp:revision>
  <dcterms:created xsi:type="dcterms:W3CDTF">2018-10-15T14:00:14Z</dcterms:created>
  <dcterms:modified xsi:type="dcterms:W3CDTF">2019-12-30T21:32:51Z</dcterms:modified>
</cp:coreProperties>
</file>